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sldIdLst>
    <p:sldId id="274" r:id="rId2"/>
    <p:sldId id="300" r:id="rId3"/>
    <p:sldId id="281" r:id="rId4"/>
    <p:sldId id="257" r:id="rId5"/>
    <p:sldId id="261" r:id="rId6"/>
    <p:sldId id="263" r:id="rId7"/>
    <p:sldId id="275" r:id="rId8"/>
    <p:sldId id="276" r:id="rId9"/>
    <p:sldId id="282" r:id="rId10"/>
    <p:sldId id="283" r:id="rId11"/>
    <p:sldId id="264" r:id="rId12"/>
    <p:sldId id="284" r:id="rId13"/>
    <p:sldId id="285" r:id="rId14"/>
    <p:sldId id="286" r:id="rId15"/>
    <p:sldId id="266" r:id="rId16"/>
    <p:sldId id="287" r:id="rId17"/>
    <p:sldId id="288" r:id="rId18"/>
    <p:sldId id="289" r:id="rId19"/>
    <p:sldId id="290" r:id="rId20"/>
    <p:sldId id="268" r:id="rId21"/>
    <p:sldId id="291" r:id="rId22"/>
    <p:sldId id="292" r:id="rId23"/>
    <p:sldId id="293" r:id="rId24"/>
    <p:sldId id="270" r:id="rId25"/>
    <p:sldId id="294" r:id="rId26"/>
    <p:sldId id="295" r:id="rId27"/>
    <p:sldId id="272" r:id="rId28"/>
    <p:sldId id="296" r:id="rId29"/>
    <p:sldId id="297" r:id="rId30"/>
    <p:sldId id="27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 van Deursen" initials="JvD" lastIdx="21" clrIdx="0"/>
  <p:cmAuthor id="2" name="Lanxi Dong" initials="LD"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455"/>
    <p:restoredTop sz="92837"/>
  </p:normalViewPr>
  <p:slideViewPr>
    <p:cSldViewPr snapToGrid="0" snapToObjects="1">
      <p:cViewPr varScale="1">
        <p:scale>
          <a:sx n="96" d="100"/>
          <a:sy n="96" d="100"/>
        </p:scale>
        <p:origin x="76" y="2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D5643D-AA88-D94D-9E9D-EC5673D1525F}" type="datetimeFigureOut">
              <a:rPr lang="en-US" smtClean="0"/>
              <a:t>4/23/2021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E0CD67-74D5-B341-AB41-257EE719D603}" type="slidenum">
              <a:rPr lang="en-US" smtClean="0"/>
              <a:t>‹#›</a:t>
            </a:fld>
            <a:endParaRPr lang="en-US"/>
          </a:p>
        </p:txBody>
      </p:sp>
    </p:spTree>
    <p:extLst>
      <p:ext uri="{BB962C8B-B14F-4D97-AF65-F5344CB8AC3E}">
        <p14:creationId xmlns:p14="http://schemas.microsoft.com/office/powerpoint/2010/main" val="39532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E0CD67-74D5-B341-AB41-257EE719D603}" type="slidenum">
              <a:rPr lang="en-US" smtClean="0"/>
              <a:t>5</a:t>
            </a:fld>
            <a:endParaRPr lang="en-US"/>
          </a:p>
        </p:txBody>
      </p:sp>
    </p:spTree>
    <p:extLst>
      <p:ext uri="{BB962C8B-B14F-4D97-AF65-F5344CB8AC3E}">
        <p14:creationId xmlns:p14="http://schemas.microsoft.com/office/powerpoint/2010/main" val="1202553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UNITI-Chorus </a:t>
            </a:r>
            <a:r>
              <a:rPr lang="en-US" baseline="0" dirty="0"/>
              <a:t>comparison of financing template</a:t>
            </a:r>
            <a:endParaRPr lang="en-US" dirty="0"/>
          </a:p>
        </p:txBody>
      </p:sp>
      <p:sp>
        <p:nvSpPr>
          <p:cNvPr id="4" name="Slide Number Placeholder 3"/>
          <p:cNvSpPr>
            <a:spLocks noGrp="1"/>
          </p:cNvSpPr>
          <p:nvPr>
            <p:ph type="sldNum" sz="quarter" idx="10"/>
          </p:nvPr>
        </p:nvSpPr>
        <p:spPr/>
        <p:txBody>
          <a:bodyPr/>
          <a:lstStyle/>
          <a:p>
            <a:fld id="{03E0CD67-74D5-B341-AB41-257EE719D603}" type="slidenum">
              <a:rPr lang="en-US" smtClean="0"/>
              <a:t>18</a:t>
            </a:fld>
            <a:endParaRPr lang="en-US"/>
          </a:p>
        </p:txBody>
      </p:sp>
    </p:spTree>
    <p:extLst>
      <p:ext uri="{BB962C8B-B14F-4D97-AF65-F5344CB8AC3E}">
        <p14:creationId xmlns:p14="http://schemas.microsoft.com/office/powerpoint/2010/main" val="458632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E0CD67-74D5-B341-AB41-257EE719D603}" type="slidenum">
              <a:rPr lang="en-US" smtClean="0"/>
              <a:t>19</a:t>
            </a:fld>
            <a:endParaRPr lang="en-US"/>
          </a:p>
        </p:txBody>
      </p:sp>
    </p:spTree>
    <p:extLst>
      <p:ext uri="{BB962C8B-B14F-4D97-AF65-F5344CB8AC3E}">
        <p14:creationId xmlns:p14="http://schemas.microsoft.com/office/powerpoint/2010/main" val="216412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E0CD67-74D5-B341-AB41-257EE719D603}" type="slidenum">
              <a:rPr lang="en-US" smtClean="0"/>
              <a:t>20</a:t>
            </a:fld>
            <a:endParaRPr lang="en-US"/>
          </a:p>
        </p:txBody>
      </p:sp>
    </p:spTree>
    <p:extLst>
      <p:ext uri="{BB962C8B-B14F-4D97-AF65-F5344CB8AC3E}">
        <p14:creationId xmlns:p14="http://schemas.microsoft.com/office/powerpoint/2010/main" val="769819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UNITI-Chorus</a:t>
            </a:r>
            <a:r>
              <a:rPr lang="en-US" baseline="0" dirty="0"/>
              <a:t> priority template</a:t>
            </a:r>
            <a:endParaRPr lang="en-US" dirty="0"/>
          </a:p>
        </p:txBody>
      </p:sp>
      <p:sp>
        <p:nvSpPr>
          <p:cNvPr id="4" name="Slide Number Placeholder 3"/>
          <p:cNvSpPr>
            <a:spLocks noGrp="1"/>
          </p:cNvSpPr>
          <p:nvPr>
            <p:ph type="sldNum" sz="quarter" idx="10"/>
          </p:nvPr>
        </p:nvSpPr>
        <p:spPr/>
        <p:txBody>
          <a:bodyPr/>
          <a:lstStyle/>
          <a:p>
            <a:fld id="{03E0CD67-74D5-B341-AB41-257EE719D603}" type="slidenum">
              <a:rPr lang="en-US" smtClean="0"/>
              <a:t>21</a:t>
            </a:fld>
            <a:endParaRPr lang="en-US"/>
          </a:p>
        </p:txBody>
      </p:sp>
    </p:spTree>
    <p:extLst>
      <p:ext uri="{BB962C8B-B14F-4D97-AF65-F5344CB8AC3E}">
        <p14:creationId xmlns:p14="http://schemas.microsoft.com/office/powerpoint/2010/main" val="1011267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chorus planning process </a:t>
            </a:r>
            <a:r>
              <a:rPr lang="mr-IN" baseline="0" dirty="0"/>
              <a:t>–</a:t>
            </a:r>
            <a:r>
              <a:rPr lang="en-US" baseline="0" dirty="0"/>
              <a:t> the story + attachments</a:t>
            </a:r>
            <a:endParaRPr lang="en-US" dirty="0"/>
          </a:p>
        </p:txBody>
      </p:sp>
      <p:sp>
        <p:nvSpPr>
          <p:cNvPr id="4" name="Slide Number Placeholder 3"/>
          <p:cNvSpPr>
            <a:spLocks noGrp="1"/>
          </p:cNvSpPr>
          <p:nvPr>
            <p:ph type="sldNum" sz="quarter" idx="10"/>
          </p:nvPr>
        </p:nvSpPr>
        <p:spPr/>
        <p:txBody>
          <a:bodyPr/>
          <a:lstStyle/>
          <a:p>
            <a:fld id="{03E0CD67-74D5-B341-AB41-257EE719D603}" type="slidenum">
              <a:rPr lang="en-US" smtClean="0"/>
              <a:t>22</a:t>
            </a:fld>
            <a:endParaRPr lang="en-US"/>
          </a:p>
        </p:txBody>
      </p:sp>
    </p:spTree>
    <p:extLst>
      <p:ext uri="{BB962C8B-B14F-4D97-AF65-F5344CB8AC3E}">
        <p14:creationId xmlns:p14="http://schemas.microsoft.com/office/powerpoint/2010/main" val="851546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UNITI</a:t>
            </a:r>
            <a:r>
              <a:rPr lang="en-US" baseline="0" dirty="0"/>
              <a:t> Chorus natural supports sheet, hiring guidelines, world cafe questions related to support</a:t>
            </a:r>
            <a:endParaRPr lang="en-US" dirty="0"/>
          </a:p>
        </p:txBody>
      </p:sp>
      <p:sp>
        <p:nvSpPr>
          <p:cNvPr id="4" name="Slide Number Placeholder 3"/>
          <p:cNvSpPr>
            <a:spLocks noGrp="1"/>
          </p:cNvSpPr>
          <p:nvPr>
            <p:ph type="sldNum" sz="quarter" idx="10"/>
          </p:nvPr>
        </p:nvSpPr>
        <p:spPr/>
        <p:txBody>
          <a:bodyPr/>
          <a:lstStyle/>
          <a:p>
            <a:fld id="{03E0CD67-74D5-B341-AB41-257EE719D603}" type="slidenum">
              <a:rPr lang="en-US" smtClean="0"/>
              <a:t>23</a:t>
            </a:fld>
            <a:endParaRPr lang="en-US"/>
          </a:p>
        </p:txBody>
      </p:sp>
    </p:spTree>
    <p:extLst>
      <p:ext uri="{BB962C8B-B14F-4D97-AF65-F5344CB8AC3E}">
        <p14:creationId xmlns:p14="http://schemas.microsoft.com/office/powerpoint/2010/main" val="1710673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E0CD67-74D5-B341-AB41-257EE719D603}" type="slidenum">
              <a:rPr lang="en-US" smtClean="0"/>
              <a:t>24</a:t>
            </a:fld>
            <a:endParaRPr lang="en-US"/>
          </a:p>
        </p:txBody>
      </p:sp>
    </p:spTree>
    <p:extLst>
      <p:ext uri="{BB962C8B-B14F-4D97-AF65-F5344CB8AC3E}">
        <p14:creationId xmlns:p14="http://schemas.microsoft.com/office/powerpoint/2010/main" val="670281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E0CD67-74D5-B341-AB41-257EE719D603}" type="slidenum">
              <a:rPr lang="en-US" smtClean="0"/>
              <a:t>25</a:t>
            </a:fld>
            <a:endParaRPr lang="en-US"/>
          </a:p>
        </p:txBody>
      </p:sp>
    </p:spTree>
    <p:extLst>
      <p:ext uri="{BB962C8B-B14F-4D97-AF65-F5344CB8AC3E}">
        <p14:creationId xmlns:p14="http://schemas.microsoft.com/office/powerpoint/2010/main" val="1526595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E0CD67-74D5-B341-AB41-257EE719D603}" type="slidenum">
              <a:rPr lang="en-US" smtClean="0"/>
              <a:t>26</a:t>
            </a:fld>
            <a:endParaRPr lang="en-US"/>
          </a:p>
        </p:txBody>
      </p:sp>
    </p:spTree>
    <p:extLst>
      <p:ext uri="{BB962C8B-B14F-4D97-AF65-F5344CB8AC3E}">
        <p14:creationId xmlns:p14="http://schemas.microsoft.com/office/powerpoint/2010/main" val="1589877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UNITI chorus worksheet</a:t>
            </a:r>
          </a:p>
        </p:txBody>
      </p:sp>
      <p:sp>
        <p:nvSpPr>
          <p:cNvPr id="4" name="Slide Number Placeholder 3"/>
          <p:cNvSpPr>
            <a:spLocks noGrp="1"/>
          </p:cNvSpPr>
          <p:nvPr>
            <p:ph type="sldNum" sz="quarter" idx="10"/>
          </p:nvPr>
        </p:nvSpPr>
        <p:spPr/>
        <p:txBody>
          <a:bodyPr/>
          <a:lstStyle/>
          <a:p>
            <a:fld id="{03E0CD67-74D5-B341-AB41-257EE719D603}" type="slidenum">
              <a:rPr lang="en-US" smtClean="0"/>
              <a:t>28</a:t>
            </a:fld>
            <a:endParaRPr lang="en-US"/>
          </a:p>
        </p:txBody>
      </p:sp>
    </p:spTree>
    <p:extLst>
      <p:ext uri="{BB962C8B-B14F-4D97-AF65-F5344CB8AC3E}">
        <p14:creationId xmlns:p14="http://schemas.microsoft.com/office/powerpoint/2010/main" val="1891937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E0CD67-74D5-B341-AB41-257EE719D603}" type="slidenum">
              <a:rPr lang="en-US" smtClean="0"/>
              <a:t>8</a:t>
            </a:fld>
            <a:endParaRPr lang="en-US"/>
          </a:p>
        </p:txBody>
      </p:sp>
    </p:spTree>
    <p:extLst>
      <p:ext uri="{BB962C8B-B14F-4D97-AF65-F5344CB8AC3E}">
        <p14:creationId xmlns:p14="http://schemas.microsoft.com/office/powerpoint/2010/main" val="259587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E0CD67-74D5-B341-AB41-257EE719D603}" type="slidenum">
              <a:rPr lang="en-US" smtClean="0"/>
              <a:t>29</a:t>
            </a:fld>
            <a:endParaRPr lang="en-US"/>
          </a:p>
        </p:txBody>
      </p:sp>
    </p:spTree>
    <p:extLst>
      <p:ext uri="{BB962C8B-B14F-4D97-AF65-F5344CB8AC3E}">
        <p14:creationId xmlns:p14="http://schemas.microsoft.com/office/powerpoint/2010/main" val="975764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E0CD67-74D5-B341-AB41-257EE719D603}" type="slidenum">
              <a:rPr lang="en-US" smtClean="0"/>
              <a:t>30</a:t>
            </a:fld>
            <a:endParaRPr lang="en-US"/>
          </a:p>
        </p:txBody>
      </p:sp>
    </p:spTree>
    <p:extLst>
      <p:ext uri="{BB962C8B-B14F-4D97-AF65-F5344CB8AC3E}">
        <p14:creationId xmlns:p14="http://schemas.microsoft.com/office/powerpoint/2010/main" val="430354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E0CD67-74D5-B341-AB41-257EE719D603}" type="slidenum">
              <a:rPr lang="en-US" smtClean="0"/>
              <a:t>9</a:t>
            </a:fld>
            <a:endParaRPr lang="en-US"/>
          </a:p>
        </p:txBody>
      </p:sp>
    </p:spTree>
    <p:extLst>
      <p:ext uri="{BB962C8B-B14F-4D97-AF65-F5344CB8AC3E}">
        <p14:creationId xmlns:p14="http://schemas.microsoft.com/office/powerpoint/2010/main" val="1798790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a:solidFill>
                  <a:srgbClr val="7030A0"/>
                </a:solidFill>
              </a:rPr>
              <a:t>Could include an</a:t>
            </a:r>
            <a:r>
              <a:rPr lang="en-US" baseline="0" dirty="0">
                <a:solidFill>
                  <a:srgbClr val="7030A0"/>
                </a:solidFill>
              </a:rPr>
              <a:t> example of Brockville/UNITI values, mission statement</a:t>
            </a:r>
            <a:endParaRPr lang="en-US" dirty="0">
              <a:solidFill>
                <a:srgbClr val="7030A0"/>
              </a:solidFill>
            </a:endParaRPr>
          </a:p>
        </p:txBody>
      </p:sp>
      <p:sp>
        <p:nvSpPr>
          <p:cNvPr id="4" name="Slide Number Placeholder 3"/>
          <p:cNvSpPr>
            <a:spLocks noGrp="1"/>
          </p:cNvSpPr>
          <p:nvPr>
            <p:ph type="sldNum" sz="quarter" idx="10"/>
          </p:nvPr>
        </p:nvSpPr>
        <p:spPr/>
        <p:txBody>
          <a:bodyPr/>
          <a:lstStyle/>
          <a:p>
            <a:fld id="{03E0CD67-74D5-B341-AB41-257EE719D603}" type="slidenum">
              <a:rPr lang="en-US" smtClean="0"/>
              <a:t>10</a:t>
            </a:fld>
            <a:endParaRPr lang="en-US"/>
          </a:p>
        </p:txBody>
      </p:sp>
    </p:spTree>
    <p:extLst>
      <p:ext uri="{BB962C8B-B14F-4D97-AF65-F5344CB8AC3E}">
        <p14:creationId xmlns:p14="http://schemas.microsoft.com/office/powerpoint/2010/main" val="842223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a:t>
            </a:r>
            <a:r>
              <a:rPr lang="en-US" baseline="0" dirty="0"/>
              <a:t> we attach the inclusivity tool?</a:t>
            </a:r>
            <a:endParaRPr lang="en-US" dirty="0"/>
          </a:p>
        </p:txBody>
      </p:sp>
      <p:sp>
        <p:nvSpPr>
          <p:cNvPr id="4" name="Slide Number Placeholder 3"/>
          <p:cNvSpPr>
            <a:spLocks noGrp="1"/>
          </p:cNvSpPr>
          <p:nvPr>
            <p:ph type="sldNum" sz="quarter" idx="10"/>
          </p:nvPr>
        </p:nvSpPr>
        <p:spPr/>
        <p:txBody>
          <a:bodyPr/>
          <a:lstStyle/>
          <a:p>
            <a:fld id="{03E0CD67-74D5-B341-AB41-257EE719D603}" type="slidenum">
              <a:rPr lang="en-US" smtClean="0"/>
              <a:t>12</a:t>
            </a:fld>
            <a:endParaRPr lang="en-US"/>
          </a:p>
        </p:txBody>
      </p:sp>
    </p:spTree>
    <p:extLst>
      <p:ext uri="{BB962C8B-B14F-4D97-AF65-F5344CB8AC3E}">
        <p14:creationId xmlns:p14="http://schemas.microsoft.com/office/powerpoint/2010/main" val="362574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a:t>
            </a:r>
            <a:r>
              <a:rPr lang="en-US" baseline="0" dirty="0"/>
              <a:t> UNITI?</a:t>
            </a:r>
            <a:endParaRPr lang="en-US" dirty="0"/>
          </a:p>
        </p:txBody>
      </p:sp>
      <p:sp>
        <p:nvSpPr>
          <p:cNvPr id="4" name="Slide Number Placeholder 3"/>
          <p:cNvSpPr>
            <a:spLocks noGrp="1"/>
          </p:cNvSpPr>
          <p:nvPr>
            <p:ph type="sldNum" sz="quarter" idx="10"/>
          </p:nvPr>
        </p:nvSpPr>
        <p:spPr/>
        <p:txBody>
          <a:bodyPr/>
          <a:lstStyle/>
          <a:p>
            <a:fld id="{03E0CD67-74D5-B341-AB41-257EE719D603}" type="slidenum">
              <a:rPr lang="en-US" smtClean="0"/>
              <a:t>13</a:t>
            </a:fld>
            <a:endParaRPr lang="en-US"/>
          </a:p>
        </p:txBody>
      </p:sp>
    </p:spTree>
    <p:extLst>
      <p:ext uri="{BB962C8B-B14F-4D97-AF65-F5344CB8AC3E}">
        <p14:creationId xmlns:p14="http://schemas.microsoft.com/office/powerpoint/2010/main" val="2011857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E0CD67-74D5-B341-AB41-257EE719D603}" type="slidenum">
              <a:rPr lang="en-US" smtClean="0"/>
              <a:t>14</a:t>
            </a:fld>
            <a:endParaRPr lang="en-US"/>
          </a:p>
        </p:txBody>
      </p:sp>
    </p:spTree>
    <p:extLst>
      <p:ext uri="{BB962C8B-B14F-4D97-AF65-F5344CB8AC3E}">
        <p14:creationId xmlns:p14="http://schemas.microsoft.com/office/powerpoint/2010/main" val="189692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E0CD67-74D5-B341-AB41-257EE719D603}" type="slidenum">
              <a:rPr lang="en-US" smtClean="0"/>
              <a:t>16</a:t>
            </a:fld>
            <a:endParaRPr lang="en-US"/>
          </a:p>
        </p:txBody>
      </p:sp>
    </p:spTree>
    <p:extLst>
      <p:ext uri="{BB962C8B-B14F-4D97-AF65-F5344CB8AC3E}">
        <p14:creationId xmlns:p14="http://schemas.microsoft.com/office/powerpoint/2010/main" val="175558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E0CD67-74D5-B341-AB41-257EE719D603}" type="slidenum">
              <a:rPr lang="en-US" smtClean="0"/>
              <a:t>17</a:t>
            </a:fld>
            <a:endParaRPr lang="en-US"/>
          </a:p>
        </p:txBody>
      </p:sp>
    </p:spTree>
    <p:extLst>
      <p:ext uri="{BB962C8B-B14F-4D97-AF65-F5344CB8AC3E}">
        <p14:creationId xmlns:p14="http://schemas.microsoft.com/office/powerpoint/2010/main" val="1007512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85AA681-57A6-C440-BF48-1371F7808446}" type="datetime1">
              <a:rPr lang="en-CA" smtClean="0"/>
              <a:t>2021-04-23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C8AB7-EC8A-0742-88D4-A0FD04CAACC7}" type="slidenum">
              <a:rPr lang="en-US" smtClean="0"/>
              <a:t>‹#›</a:t>
            </a:fld>
            <a:endParaRPr lang="en-US"/>
          </a:p>
        </p:txBody>
      </p:sp>
    </p:spTree>
    <p:extLst>
      <p:ext uri="{BB962C8B-B14F-4D97-AF65-F5344CB8AC3E}">
        <p14:creationId xmlns:p14="http://schemas.microsoft.com/office/powerpoint/2010/main" val="1786989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85A860-F754-2248-A122-2826490158FE}" type="datetime1">
              <a:rPr lang="en-CA" smtClean="0"/>
              <a:t>2021-04-23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C8AB7-EC8A-0742-88D4-A0FD04CAACC7}" type="slidenum">
              <a:rPr lang="en-US" smtClean="0"/>
              <a:t>‹#›</a:t>
            </a:fld>
            <a:endParaRPr lang="en-US"/>
          </a:p>
        </p:txBody>
      </p:sp>
    </p:spTree>
    <p:extLst>
      <p:ext uri="{BB962C8B-B14F-4D97-AF65-F5344CB8AC3E}">
        <p14:creationId xmlns:p14="http://schemas.microsoft.com/office/powerpoint/2010/main" val="1373188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5595D1-46D1-DB41-9012-19E1616E2064}" type="datetime1">
              <a:rPr lang="en-CA" smtClean="0"/>
              <a:t>2021-04-23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C8AB7-EC8A-0742-88D4-A0FD04CAACC7}" type="slidenum">
              <a:rPr lang="en-US" smtClean="0"/>
              <a:t>‹#›</a:t>
            </a:fld>
            <a:endParaRPr lang="en-US"/>
          </a:p>
        </p:txBody>
      </p:sp>
    </p:spTree>
    <p:extLst>
      <p:ext uri="{BB962C8B-B14F-4D97-AF65-F5344CB8AC3E}">
        <p14:creationId xmlns:p14="http://schemas.microsoft.com/office/powerpoint/2010/main" val="173171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BE4EE65-A348-044D-A3FE-467C813EED0E}" type="datetime1">
              <a:rPr lang="en-CA" smtClean="0"/>
              <a:t>2021-04-23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b="1">
                <a:solidFill>
                  <a:srgbClr val="7030A0"/>
                </a:solidFill>
                <a:latin typeface="Oriya Sangam MN" charset="0"/>
                <a:ea typeface="Oriya Sangam MN" charset="0"/>
                <a:cs typeface="Oriya Sangam MN" charset="0"/>
              </a:defRPr>
            </a:lvl1pPr>
          </a:lstStyle>
          <a:p>
            <a:fld id="{0ECC8AB7-EC8A-0742-88D4-A0FD04CAACC7}" type="slidenum">
              <a:rPr lang="en-US" smtClean="0"/>
              <a:pPr/>
              <a:t>‹#›</a:t>
            </a:fld>
            <a:endParaRPr lang="en-US" dirty="0"/>
          </a:p>
        </p:txBody>
      </p:sp>
    </p:spTree>
    <p:extLst>
      <p:ext uri="{BB962C8B-B14F-4D97-AF65-F5344CB8AC3E}">
        <p14:creationId xmlns:p14="http://schemas.microsoft.com/office/powerpoint/2010/main" val="1380849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789898-1060-B04F-91A9-C802D252B67A}" type="datetime1">
              <a:rPr lang="en-CA" smtClean="0"/>
              <a:t>2021-04-23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C8AB7-EC8A-0742-88D4-A0FD04CAACC7}" type="slidenum">
              <a:rPr lang="en-US" smtClean="0"/>
              <a:t>‹#›</a:t>
            </a:fld>
            <a:endParaRPr lang="en-US"/>
          </a:p>
        </p:txBody>
      </p:sp>
    </p:spTree>
    <p:extLst>
      <p:ext uri="{BB962C8B-B14F-4D97-AF65-F5344CB8AC3E}">
        <p14:creationId xmlns:p14="http://schemas.microsoft.com/office/powerpoint/2010/main" val="79638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291A12-E5DF-F84F-8413-0A2F122004C0}" type="datetime1">
              <a:rPr lang="en-CA" smtClean="0"/>
              <a:t>2021-04-23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C8AB7-EC8A-0742-88D4-A0FD04CAACC7}" type="slidenum">
              <a:rPr lang="en-US" smtClean="0"/>
              <a:t>‹#›</a:t>
            </a:fld>
            <a:endParaRPr lang="en-US"/>
          </a:p>
        </p:txBody>
      </p:sp>
    </p:spTree>
    <p:extLst>
      <p:ext uri="{BB962C8B-B14F-4D97-AF65-F5344CB8AC3E}">
        <p14:creationId xmlns:p14="http://schemas.microsoft.com/office/powerpoint/2010/main" val="608377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F92158-6C61-2043-998A-0EA9036A27A7}" type="datetime1">
              <a:rPr lang="en-CA" smtClean="0"/>
              <a:t>2021-04-23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CC8AB7-EC8A-0742-88D4-A0FD04CAACC7}" type="slidenum">
              <a:rPr lang="en-US" smtClean="0"/>
              <a:t>‹#›</a:t>
            </a:fld>
            <a:endParaRPr lang="en-US"/>
          </a:p>
        </p:txBody>
      </p:sp>
    </p:spTree>
    <p:extLst>
      <p:ext uri="{BB962C8B-B14F-4D97-AF65-F5344CB8AC3E}">
        <p14:creationId xmlns:p14="http://schemas.microsoft.com/office/powerpoint/2010/main" val="834242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B5050F-186F-0943-A46E-8F094A95FAB5}" type="datetime1">
              <a:rPr lang="en-CA" smtClean="0"/>
              <a:t>2021-04-23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CC8AB7-EC8A-0742-88D4-A0FD04CAACC7}" type="slidenum">
              <a:rPr lang="en-US" smtClean="0"/>
              <a:t>‹#›</a:t>
            </a:fld>
            <a:endParaRPr lang="en-US"/>
          </a:p>
        </p:txBody>
      </p:sp>
    </p:spTree>
    <p:extLst>
      <p:ext uri="{BB962C8B-B14F-4D97-AF65-F5344CB8AC3E}">
        <p14:creationId xmlns:p14="http://schemas.microsoft.com/office/powerpoint/2010/main" val="199420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511D1C-E974-8549-8C78-389994D6C62C}" type="datetime1">
              <a:rPr lang="en-CA" smtClean="0"/>
              <a:t>2021-04-23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CC8AB7-EC8A-0742-88D4-A0FD04CAACC7}" type="slidenum">
              <a:rPr lang="en-US" smtClean="0"/>
              <a:t>‹#›</a:t>
            </a:fld>
            <a:endParaRPr lang="en-US"/>
          </a:p>
        </p:txBody>
      </p:sp>
    </p:spTree>
    <p:extLst>
      <p:ext uri="{BB962C8B-B14F-4D97-AF65-F5344CB8AC3E}">
        <p14:creationId xmlns:p14="http://schemas.microsoft.com/office/powerpoint/2010/main" val="1579551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92AC91-1CF3-814B-9BDC-29E71CE93991}" type="datetime1">
              <a:rPr lang="en-CA" smtClean="0"/>
              <a:t>2021-04-23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C8AB7-EC8A-0742-88D4-A0FD04CAACC7}" type="slidenum">
              <a:rPr lang="en-US" smtClean="0"/>
              <a:t>‹#›</a:t>
            </a:fld>
            <a:endParaRPr lang="en-US"/>
          </a:p>
        </p:txBody>
      </p:sp>
    </p:spTree>
    <p:extLst>
      <p:ext uri="{BB962C8B-B14F-4D97-AF65-F5344CB8AC3E}">
        <p14:creationId xmlns:p14="http://schemas.microsoft.com/office/powerpoint/2010/main" val="330140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F4078F-3EE4-2348-B977-79CC8AA6A67C}" type="datetime1">
              <a:rPr lang="en-CA" smtClean="0"/>
              <a:t>2021-04-23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C8AB7-EC8A-0742-88D4-A0FD04CAACC7}" type="slidenum">
              <a:rPr lang="en-US" smtClean="0"/>
              <a:t>‹#›</a:t>
            </a:fld>
            <a:endParaRPr lang="en-US"/>
          </a:p>
        </p:txBody>
      </p:sp>
    </p:spTree>
    <p:extLst>
      <p:ext uri="{BB962C8B-B14F-4D97-AF65-F5344CB8AC3E}">
        <p14:creationId xmlns:p14="http://schemas.microsoft.com/office/powerpoint/2010/main" val="1723997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41A78-E87D-7D4F-861B-823F46C7CFA8}" type="datetime1">
              <a:rPr lang="en-CA" smtClean="0"/>
              <a:t>2021-04-23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C8AB7-EC8A-0742-88D4-A0FD04CAACC7}" type="slidenum">
              <a:rPr lang="en-US" smtClean="0"/>
              <a:t>‹#›</a:t>
            </a:fld>
            <a:endParaRPr lang="en-US"/>
          </a:p>
        </p:txBody>
      </p:sp>
    </p:spTree>
    <p:extLst>
      <p:ext uri="{BB962C8B-B14F-4D97-AF65-F5344CB8AC3E}">
        <p14:creationId xmlns:p14="http://schemas.microsoft.com/office/powerpoint/2010/main" val="1953630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10.png"/><Relationship Id="rId7"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14.png"/><Relationship Id="rId7" Type="http://schemas.openxmlformats.org/officeDocument/2006/relationships/slide" Target="slide13.xml"/><Relationship Id="rId12"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2.emf"/><Relationship Id="rId5" Type="http://schemas.openxmlformats.org/officeDocument/2006/relationships/image" Target="../media/image16.png"/><Relationship Id="rId10" Type="http://schemas.openxmlformats.org/officeDocument/2006/relationships/slide" Target="slide9.xml"/><Relationship Id="rId4" Type="http://schemas.openxmlformats.org/officeDocument/2006/relationships/image" Target="../media/image15.png"/><Relationship Id="rId9"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2.emf"/><Relationship Id="rId4" Type="http://schemas.openxmlformats.org/officeDocument/2006/relationships/hyperlink" Target="https://www.ccdc.org/document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19.jpeg"/><Relationship Id="rId7" Type="http://schemas.openxmlformats.org/officeDocument/2006/relationships/slide" Target="slide7.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2.tiff"/><Relationship Id="rId11" Type="http://schemas.openxmlformats.org/officeDocument/2006/relationships/image" Target="../media/image12.emf"/><Relationship Id="rId5" Type="http://schemas.openxmlformats.org/officeDocument/2006/relationships/image" Target="../media/image21.png"/><Relationship Id="rId10" Type="http://schemas.openxmlformats.org/officeDocument/2006/relationships/image" Target="../media/image8.emf"/><Relationship Id="rId4" Type="http://schemas.openxmlformats.org/officeDocument/2006/relationships/image" Target="../media/image20.png"/><Relationship Id="rId9" Type="http://schemas.openxmlformats.org/officeDocument/2006/relationships/slide" Target="slide9.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22.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24.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8.emf"/><Relationship Id="rId4" Type="http://schemas.openxmlformats.org/officeDocument/2006/relationships/image" Target="../media/image24.png"/><Relationship Id="rId9" Type="http://schemas.openxmlformats.org/officeDocument/2006/relationships/slide" Target="slide9.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8.emf"/><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image" Target="../media/image30.tiff"/></Relationships>
</file>

<file path=ppt/slides/_rels/slide28.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8.xml"/><Relationship Id="rId1" Type="http://schemas.openxmlformats.org/officeDocument/2006/relationships/slideLayout" Target="../slideLayouts/slideLayout1.xml"/><Relationship Id="rId6" Type="http://schemas.openxmlformats.org/officeDocument/2006/relationships/slide" Target="slide27.xml"/><Relationship Id="rId5" Type="http://schemas.openxmlformats.org/officeDocument/2006/relationships/slide" Target="slide24.xml"/><Relationship Id="rId4" Type="http://schemas.openxmlformats.org/officeDocument/2006/relationships/slide" Target="slide15.xml"/></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7"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9.xml"/><Relationship Id="rId4" Type="http://schemas.openxmlformats.org/officeDocument/2006/relationships/image" Target="../media/image7.tiff"/></Relationships>
</file>

<file path=ppt/slides/_rels/slide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6" name="TextBox 5"/>
          <p:cNvSpPr txBox="1"/>
          <p:nvPr/>
        </p:nvSpPr>
        <p:spPr>
          <a:xfrm>
            <a:off x="1112708" y="2333568"/>
            <a:ext cx="6727148" cy="1846659"/>
          </a:xfrm>
          <a:prstGeom prst="rect">
            <a:avLst/>
          </a:prstGeom>
          <a:noFill/>
        </p:spPr>
        <p:txBody>
          <a:bodyPr wrap="square" rtlCol="0">
            <a:spAutoFit/>
          </a:bodyPr>
          <a:lstStyle/>
          <a:p>
            <a:endParaRPr lang="en-US" sz="6000" b="1">
              <a:solidFill>
                <a:schemeClr val="bg1"/>
              </a:solidFill>
              <a:latin typeface="Oriya Sangam MN" charset="0"/>
              <a:ea typeface="Oriya Sangam MN" charset="0"/>
              <a:cs typeface="Oriya Sangam MN" charset="0"/>
            </a:endParaRPr>
          </a:p>
          <a:p>
            <a:endParaRPr lang="en-US" sz="5400" b="1">
              <a:latin typeface="Oriya Sangam MN" charset="0"/>
              <a:ea typeface="Oriya Sangam MN" charset="0"/>
              <a:cs typeface="Oriya Sangam MN" charset="0"/>
            </a:endParaRPr>
          </a:p>
        </p:txBody>
      </p:sp>
      <p:sp>
        <p:nvSpPr>
          <p:cNvPr id="8" name="TextBox 7"/>
          <p:cNvSpPr txBox="1"/>
          <p:nvPr/>
        </p:nvSpPr>
        <p:spPr>
          <a:xfrm>
            <a:off x="1200372" y="1801560"/>
            <a:ext cx="6727148" cy="400110"/>
          </a:xfrm>
          <a:prstGeom prst="rect">
            <a:avLst/>
          </a:prstGeom>
          <a:noFill/>
        </p:spPr>
        <p:txBody>
          <a:bodyPr wrap="square" rtlCol="0">
            <a:spAutoFit/>
          </a:bodyPr>
          <a:lstStyle/>
          <a:p>
            <a:r>
              <a:rPr lang="en-US" sz="2000" b="1" dirty="0">
                <a:solidFill>
                  <a:schemeClr val="bg1"/>
                </a:solidFill>
                <a:latin typeface="Oriya Sangam MN" charset="0"/>
                <a:ea typeface="Oriya Sangam MN" charset="0"/>
                <a:cs typeface="Oriya Sangam MN" charset="0"/>
              </a:rPr>
              <a:t>Inclusive Housing Toolkit #3</a:t>
            </a:r>
            <a:endParaRPr lang="en-US" sz="2000" b="1" dirty="0">
              <a:latin typeface="Oriya Sangam MN" charset="0"/>
              <a:ea typeface="Oriya Sangam MN" charset="0"/>
              <a:cs typeface="Oriya Sangam MN" charset="0"/>
            </a:endParaRPr>
          </a:p>
        </p:txBody>
      </p:sp>
      <p:sp>
        <p:nvSpPr>
          <p:cNvPr id="9" name="Cube 8"/>
          <p:cNvSpPr/>
          <p:nvPr/>
        </p:nvSpPr>
        <p:spPr>
          <a:xfrm rot="257552">
            <a:off x="6700603" y="3972393"/>
            <a:ext cx="1274164" cy="599606"/>
          </a:xfrm>
          <a:prstGeom prst="cub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be 9"/>
          <p:cNvSpPr/>
          <p:nvPr/>
        </p:nvSpPr>
        <p:spPr>
          <a:xfrm rot="257552">
            <a:off x="7827363" y="4049843"/>
            <a:ext cx="1274164" cy="599606"/>
          </a:xfrm>
          <a:prstGeom prst="cub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be 10"/>
          <p:cNvSpPr/>
          <p:nvPr/>
        </p:nvSpPr>
        <p:spPr>
          <a:xfrm rot="257552">
            <a:off x="7202774" y="3548296"/>
            <a:ext cx="1274164" cy="599606"/>
          </a:xfrm>
          <a:prstGeom prst="cub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be 11"/>
          <p:cNvSpPr/>
          <p:nvPr/>
        </p:nvSpPr>
        <p:spPr>
          <a:xfrm rot="257552">
            <a:off x="8329534" y="3625746"/>
            <a:ext cx="1274164" cy="599606"/>
          </a:xfrm>
          <a:prstGeom prst="cub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ube 12"/>
          <p:cNvSpPr/>
          <p:nvPr/>
        </p:nvSpPr>
        <p:spPr>
          <a:xfrm rot="257552">
            <a:off x="8954123" y="4142281"/>
            <a:ext cx="1274164" cy="599606"/>
          </a:xfrm>
          <a:prstGeom prst="cub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be 13"/>
          <p:cNvSpPr/>
          <p:nvPr/>
        </p:nvSpPr>
        <p:spPr>
          <a:xfrm rot="257552">
            <a:off x="7867337" y="2681680"/>
            <a:ext cx="1274164" cy="599606"/>
          </a:xfrm>
          <a:prstGeom prst="cub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7965440" y="1473200"/>
            <a:ext cx="1117600" cy="1767840"/>
          </a:xfrm>
          <a:custGeom>
            <a:avLst/>
            <a:gdLst>
              <a:gd name="connsiteX0" fmla="*/ 0 w 1117600"/>
              <a:gd name="connsiteY0" fmla="*/ 1219200 h 1767840"/>
              <a:gd name="connsiteX1" fmla="*/ 670560 w 1117600"/>
              <a:gd name="connsiteY1" fmla="*/ 0 h 1767840"/>
              <a:gd name="connsiteX2" fmla="*/ 1117600 w 1117600"/>
              <a:gd name="connsiteY2" fmla="*/ 1341120 h 1767840"/>
              <a:gd name="connsiteX3" fmla="*/ 1087120 w 1117600"/>
              <a:gd name="connsiteY3" fmla="*/ 1767840 h 1767840"/>
            </a:gdLst>
            <a:ahLst/>
            <a:cxnLst>
              <a:cxn ang="0">
                <a:pos x="connsiteX0" y="connsiteY0"/>
              </a:cxn>
              <a:cxn ang="0">
                <a:pos x="connsiteX1" y="connsiteY1"/>
              </a:cxn>
              <a:cxn ang="0">
                <a:pos x="connsiteX2" y="connsiteY2"/>
              </a:cxn>
              <a:cxn ang="0">
                <a:pos x="connsiteX3" y="connsiteY3"/>
              </a:cxn>
            </a:cxnLst>
            <a:rect l="l" t="t" r="r" b="b"/>
            <a:pathLst>
              <a:path w="1117600" h="1767840">
                <a:moveTo>
                  <a:pt x="0" y="1219200"/>
                </a:moveTo>
                <a:lnTo>
                  <a:pt x="670560" y="0"/>
                </a:lnTo>
                <a:lnTo>
                  <a:pt x="1117600" y="1341120"/>
                </a:lnTo>
                <a:lnTo>
                  <a:pt x="1087120" y="176784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19" idx="1"/>
          </p:cNvCxnSpPr>
          <p:nvPr/>
        </p:nvCxnSpPr>
        <p:spPr>
          <a:xfrm flipV="1">
            <a:off x="8636000" y="0"/>
            <a:ext cx="101600" cy="147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Cube 22"/>
          <p:cNvSpPr/>
          <p:nvPr/>
        </p:nvSpPr>
        <p:spPr>
          <a:xfrm rot="257552">
            <a:off x="7135390" y="4460968"/>
            <a:ext cx="1274164" cy="599606"/>
          </a:xfrm>
          <a:prstGeom prst="cub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ube 23"/>
          <p:cNvSpPr/>
          <p:nvPr/>
        </p:nvSpPr>
        <p:spPr>
          <a:xfrm rot="257552">
            <a:off x="8262150" y="4538418"/>
            <a:ext cx="1274164" cy="599606"/>
          </a:xfrm>
          <a:prstGeom prst="cub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ube 24"/>
          <p:cNvSpPr/>
          <p:nvPr/>
        </p:nvSpPr>
        <p:spPr>
          <a:xfrm rot="257552">
            <a:off x="9388910" y="4630856"/>
            <a:ext cx="1274164" cy="599606"/>
          </a:xfrm>
          <a:prstGeom prst="cub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153535" y="2308299"/>
            <a:ext cx="5903002" cy="1323439"/>
          </a:xfrm>
          <a:prstGeom prst="rect">
            <a:avLst/>
          </a:prstGeom>
        </p:spPr>
        <p:txBody>
          <a:bodyPr wrap="square">
            <a:spAutoFit/>
          </a:bodyPr>
          <a:lstStyle/>
          <a:p>
            <a:r>
              <a:rPr lang="en-US" sz="4000" b="1" dirty="0">
                <a:solidFill>
                  <a:schemeClr val="bg1"/>
                </a:solidFill>
                <a:latin typeface="Oriya Sangam MN" charset="0"/>
                <a:ea typeface="Oriya Sangam MN" charset="0"/>
                <a:cs typeface="Oriya Sangam MN" charset="0"/>
              </a:rPr>
              <a:t>Agency Driven Housing Development</a:t>
            </a:r>
            <a:endParaRPr lang="en-US" sz="4000" dirty="0"/>
          </a:p>
        </p:txBody>
      </p:sp>
      <p:sp>
        <p:nvSpPr>
          <p:cNvPr id="4" name="Rectangle 3"/>
          <p:cNvSpPr/>
          <p:nvPr/>
        </p:nvSpPr>
        <p:spPr>
          <a:xfrm>
            <a:off x="1200372" y="3724176"/>
            <a:ext cx="846278" cy="102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2E46CE59-8433-774C-BF57-0EC21F712F57}"/>
              </a:ext>
            </a:extLst>
          </p:cNvPr>
          <p:cNvPicPr>
            <a:picLocks noChangeAspect="1"/>
          </p:cNvPicPr>
          <p:nvPr/>
        </p:nvPicPr>
        <p:blipFill>
          <a:blip r:embed="rId2"/>
          <a:srcRect/>
          <a:stretch/>
        </p:blipFill>
        <p:spPr>
          <a:xfrm>
            <a:off x="9456083" y="5969014"/>
            <a:ext cx="2663882" cy="888986"/>
          </a:xfrm>
          <a:prstGeom prst="rect">
            <a:avLst/>
          </a:prstGeom>
        </p:spPr>
      </p:pic>
    </p:spTree>
    <p:extLst>
      <p:ext uri="{BB962C8B-B14F-4D97-AF65-F5344CB8AC3E}">
        <p14:creationId xmlns:p14="http://schemas.microsoft.com/office/powerpoint/2010/main" val="1295213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CC8AB7-EC8A-0742-88D4-A0FD04CAACC7}" type="slidenum">
              <a:rPr lang="en-US" b="1" smtClean="0">
                <a:solidFill>
                  <a:srgbClr val="7030A0"/>
                </a:solidFill>
                <a:latin typeface="Oriya Sangam MN" charset="0"/>
                <a:ea typeface="Oriya Sangam MN" charset="0"/>
                <a:cs typeface="Oriya Sangam MN" charset="0"/>
              </a:rPr>
              <a:t>10</a:t>
            </a:fld>
            <a:endParaRPr lang="en-US" b="1" dirty="0">
              <a:solidFill>
                <a:srgbClr val="7030A0"/>
              </a:solidFill>
              <a:latin typeface="Oriya Sangam MN" charset="0"/>
              <a:ea typeface="Oriya Sangam MN" charset="0"/>
              <a:cs typeface="Oriya Sangam MN" charset="0"/>
            </a:endParaRPr>
          </a:p>
        </p:txBody>
      </p:sp>
      <p:sp>
        <p:nvSpPr>
          <p:cNvPr id="3" name="Rectangle 2"/>
          <p:cNvSpPr/>
          <p:nvPr/>
        </p:nvSpPr>
        <p:spPr>
          <a:xfrm>
            <a:off x="-23814" y="0"/>
            <a:ext cx="304800"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20094" y="682752"/>
            <a:ext cx="2596624" cy="512318"/>
          </a:xfrm>
          <a:prstGeom prst="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113483" y="771118"/>
            <a:ext cx="2633082" cy="369332"/>
          </a:xfrm>
          <a:prstGeom prst="rect">
            <a:avLst/>
          </a:prstGeom>
          <a:noFill/>
        </p:spPr>
        <p:txBody>
          <a:bodyPr wrap="square" rtlCol="0">
            <a:spAutoFit/>
          </a:bodyPr>
          <a:lstStyle/>
          <a:p>
            <a:r>
              <a:rPr lang="en-US" b="1" dirty="0">
                <a:latin typeface="Oriya Sangam MN" charset="0"/>
                <a:ea typeface="Oriya Sangam MN" charset="0"/>
                <a:cs typeface="Oriya Sangam MN" charset="0"/>
              </a:rPr>
              <a:t>Synthesis</a:t>
            </a:r>
          </a:p>
        </p:txBody>
      </p:sp>
      <p:sp>
        <p:nvSpPr>
          <p:cNvPr id="10" name="TextBox 9"/>
          <p:cNvSpPr txBox="1"/>
          <p:nvPr/>
        </p:nvSpPr>
        <p:spPr>
          <a:xfrm>
            <a:off x="892829" y="3955693"/>
            <a:ext cx="4609613" cy="1815882"/>
          </a:xfrm>
          <a:prstGeom prst="rect">
            <a:avLst/>
          </a:prstGeom>
          <a:noFill/>
        </p:spPr>
        <p:txBody>
          <a:bodyPr wrap="square" rtlCol="0">
            <a:spAutoFit/>
          </a:bodyPr>
          <a:lstStyle/>
          <a:p>
            <a:r>
              <a:rPr lang="en-US" sz="1400" b="1" dirty="0">
                <a:latin typeface="Oriya Sangam MN" charset="0"/>
                <a:ea typeface="Oriya Sangam MN" charset="0"/>
                <a:cs typeface="Oriya Sangam MN" charset="0"/>
              </a:rPr>
              <a:t>Description:</a:t>
            </a:r>
          </a:p>
          <a:p>
            <a:endParaRPr lang="en-US" sz="1200" dirty="0">
              <a:latin typeface="Oriya Sangam MN" charset="0"/>
              <a:ea typeface="Oriya Sangam MN" charset="0"/>
              <a:cs typeface="Oriya Sangam MN" charset="0"/>
            </a:endParaRPr>
          </a:p>
          <a:p>
            <a:r>
              <a:rPr lang="en-US" sz="1200" dirty="0">
                <a:latin typeface="Oriya Sangam MN" charset="0"/>
                <a:ea typeface="Oriya Sangam MN" charset="0"/>
                <a:cs typeface="Oriya Sangam MN" charset="0"/>
              </a:rPr>
              <a:t>To wrap up the discovery phase, synthesis is a step to summarize all the information and key insights gathered into tangible outputs that can be shared and used in later parts of the project. This could be done by the project team and, as an extra step, validated by stakeholders who were involved in the consultation process. </a:t>
            </a:r>
          </a:p>
          <a:p>
            <a:pPr marL="285750" indent="-285750">
              <a:buFont typeface="Arial" charset="0"/>
              <a:buChar char="•"/>
            </a:pPr>
            <a:endParaRPr lang="en-US" sz="1400" dirty="0">
              <a:latin typeface="Oriya Sangam MN" charset="0"/>
              <a:ea typeface="Oriya Sangam MN" charset="0"/>
              <a:cs typeface="Oriya Sangam MN" charset="0"/>
            </a:endParaRPr>
          </a:p>
        </p:txBody>
      </p:sp>
      <p:sp>
        <p:nvSpPr>
          <p:cNvPr id="12" name="TextBox 11"/>
          <p:cNvSpPr txBox="1"/>
          <p:nvPr/>
        </p:nvSpPr>
        <p:spPr>
          <a:xfrm>
            <a:off x="6969142" y="1240353"/>
            <a:ext cx="4773679" cy="2800767"/>
          </a:xfrm>
          <a:prstGeom prst="rect">
            <a:avLst/>
          </a:prstGeom>
          <a:noFill/>
        </p:spPr>
        <p:txBody>
          <a:bodyPr wrap="square" rtlCol="0">
            <a:spAutoFit/>
          </a:bodyPr>
          <a:lstStyle/>
          <a:p>
            <a:r>
              <a:rPr lang="en-US" sz="1400" b="1" dirty="0">
                <a:latin typeface="Oriya Sangam MN" charset="0"/>
                <a:ea typeface="Oriya Sangam MN" charset="0"/>
                <a:cs typeface="Oriya Sangam MN" charset="0"/>
              </a:rPr>
              <a:t>In action:</a:t>
            </a:r>
          </a:p>
          <a:p>
            <a:endParaRPr lang="en-US" sz="1400" b="1" dirty="0">
              <a:latin typeface="Oriya Sangam MN" charset="0"/>
              <a:ea typeface="Oriya Sangam MN" charset="0"/>
              <a:cs typeface="Oriya Sangam MN" charset="0"/>
            </a:endParaRPr>
          </a:p>
          <a:p>
            <a:pPr marL="285750" indent="-285750">
              <a:buFont typeface="Arial" charset="0"/>
              <a:buChar char="•"/>
            </a:pPr>
            <a:r>
              <a:rPr lang="en-US" sz="1200" b="1" dirty="0">
                <a:latin typeface="Oriya Sangam MN" charset="0"/>
                <a:ea typeface="Oriya Sangam MN" charset="0"/>
                <a:cs typeface="Oriya Sangam MN" charset="0"/>
              </a:rPr>
              <a:t>Format</a:t>
            </a:r>
            <a:r>
              <a:rPr lang="en-US" sz="1200" dirty="0">
                <a:latin typeface="Oriya Sangam MN" charset="0"/>
                <a:ea typeface="Oriya Sangam MN" charset="0"/>
                <a:cs typeface="Oriya Sangam MN" charset="0"/>
              </a:rPr>
              <a:t>: Synthesis could be done in stages. It might start with a collaborative session where project leaders get together to sift through information, before dividing up tasks.</a:t>
            </a:r>
          </a:p>
          <a:p>
            <a:pPr marL="285750" indent="-285750">
              <a:buFont typeface="Arial" charset="0"/>
              <a:buChar char="•"/>
            </a:pPr>
            <a:r>
              <a:rPr lang="en-CA" sz="1200" b="1" dirty="0">
                <a:latin typeface="Oriya Sangam MN" charset="0"/>
                <a:ea typeface="Oriya Sangam MN" charset="0"/>
                <a:cs typeface="Oriya Sangam MN" charset="0"/>
              </a:rPr>
              <a:t>Method</a:t>
            </a:r>
            <a:r>
              <a:rPr lang="en-CA" sz="1200" dirty="0">
                <a:latin typeface="Oriya Sangam MN" charset="0"/>
                <a:ea typeface="Oriya Sangam MN" charset="0"/>
                <a:cs typeface="Oriya Sangam MN" charset="0"/>
              </a:rPr>
              <a:t>: </a:t>
            </a:r>
          </a:p>
          <a:p>
            <a:pPr marL="742950" lvl="1" indent="-285750">
              <a:buFont typeface="Courier New" charset="0"/>
              <a:buChar char="o"/>
            </a:pPr>
            <a:r>
              <a:rPr lang="en-CA" sz="1200" dirty="0">
                <a:latin typeface="Oriya Sangam MN" charset="0"/>
                <a:ea typeface="Oriya Sangam MN" charset="0"/>
                <a:cs typeface="Oriya Sangam MN" charset="0"/>
              </a:rPr>
              <a:t>Look at all the materials and notes </a:t>
            </a:r>
          </a:p>
          <a:p>
            <a:pPr marL="742950" lvl="1" indent="-285750">
              <a:buFont typeface="Courier New" charset="0"/>
              <a:buChar char="o"/>
            </a:pPr>
            <a:r>
              <a:rPr lang="en-CA" sz="1200" dirty="0">
                <a:latin typeface="Oriya Sangam MN" charset="0"/>
                <a:ea typeface="Oriya Sangam MN" charset="0"/>
                <a:cs typeface="Oriya Sangam MN" charset="0"/>
              </a:rPr>
              <a:t>Look for key insights, patterns</a:t>
            </a:r>
          </a:p>
          <a:p>
            <a:pPr marL="742950" lvl="1" indent="-285750">
              <a:buFont typeface="Courier New" charset="0"/>
              <a:buChar char="o"/>
            </a:pPr>
            <a:r>
              <a:rPr lang="en-CA" sz="1200" dirty="0">
                <a:latin typeface="Oriya Sangam MN" charset="0"/>
                <a:ea typeface="Oriya Sangam MN" charset="0"/>
                <a:cs typeface="Oriya Sangam MN" charset="0"/>
              </a:rPr>
              <a:t>Categorize and prioritize information</a:t>
            </a:r>
          </a:p>
          <a:p>
            <a:pPr marL="742950" lvl="1" indent="-285750">
              <a:buFont typeface="Courier New" charset="0"/>
              <a:buChar char="o"/>
            </a:pPr>
            <a:r>
              <a:rPr lang="en-CA" sz="1200" dirty="0">
                <a:latin typeface="Oriya Sangam MN" charset="0"/>
                <a:ea typeface="Oriya Sangam MN" charset="0"/>
                <a:cs typeface="Oriya Sangam MN" charset="0"/>
              </a:rPr>
              <a:t>Summarize into guiding document(s)</a:t>
            </a:r>
          </a:p>
          <a:p>
            <a:pPr marL="742950" lvl="1" indent="-285750">
              <a:buFont typeface="Courier New" charset="0"/>
              <a:buChar char="o"/>
            </a:pPr>
            <a:r>
              <a:rPr lang="en-CA" sz="1200" dirty="0">
                <a:latin typeface="Oriya Sangam MN" charset="0"/>
                <a:ea typeface="Oriya Sangam MN" charset="0"/>
                <a:cs typeface="Oriya Sangam MN" charset="0"/>
              </a:rPr>
              <a:t>Validate with stakeholders</a:t>
            </a:r>
            <a:endParaRPr lang="en-US" sz="1200" dirty="0">
              <a:latin typeface="Oriya Sangam MN" charset="0"/>
              <a:ea typeface="Oriya Sangam MN" charset="0"/>
              <a:cs typeface="Oriya Sangam MN" charset="0"/>
            </a:endParaRPr>
          </a:p>
          <a:p>
            <a:pPr marL="285750" indent="-285750">
              <a:buFont typeface="Arial" charset="0"/>
              <a:buChar char="•"/>
            </a:pPr>
            <a:endParaRPr lang="en-US" sz="1400" dirty="0">
              <a:latin typeface="Oriya Sangam MN" charset="0"/>
              <a:ea typeface="Oriya Sangam MN" charset="0"/>
              <a:cs typeface="Oriya Sangam MN" charset="0"/>
            </a:endParaRPr>
          </a:p>
          <a:p>
            <a:pPr marL="285750" indent="-285750">
              <a:buFont typeface="Arial" charset="0"/>
              <a:buChar char="•"/>
            </a:pPr>
            <a:endParaRPr lang="en-US" sz="1400" dirty="0">
              <a:latin typeface="Oriya Sangam MN" charset="0"/>
              <a:ea typeface="Oriya Sangam MN" charset="0"/>
              <a:cs typeface="Oriya Sangam MN" charset="0"/>
            </a:endParaRPr>
          </a:p>
        </p:txBody>
      </p:sp>
      <p:cxnSp>
        <p:nvCxnSpPr>
          <p:cNvPr id="14" name="Straight Connector 13"/>
          <p:cNvCxnSpPr/>
          <p:nvPr/>
        </p:nvCxnSpPr>
        <p:spPr>
          <a:xfrm>
            <a:off x="6336159" y="0"/>
            <a:ext cx="0" cy="685800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 name="Down Arrow 12"/>
          <p:cNvSpPr/>
          <p:nvPr/>
        </p:nvSpPr>
        <p:spPr>
          <a:xfrm rot="16200000">
            <a:off x="1768979" y="2232126"/>
            <a:ext cx="721084" cy="1053519"/>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5400000">
            <a:off x="2948028" y="2232125"/>
            <a:ext cx="721087" cy="105352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009157" y="1201361"/>
            <a:ext cx="1709659" cy="318970"/>
          </a:xfrm>
          <a:prstGeom prst="rect">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1033541" y="1240353"/>
            <a:ext cx="2633082" cy="276999"/>
          </a:xfrm>
          <a:prstGeom prst="rect">
            <a:avLst/>
          </a:prstGeom>
          <a:noFill/>
        </p:spPr>
        <p:txBody>
          <a:bodyPr wrap="square" rtlCol="0">
            <a:spAutoFit/>
          </a:bodyPr>
          <a:lstStyle/>
          <a:p>
            <a:r>
              <a:rPr lang="en-US" sz="1200" b="1" dirty="0">
                <a:solidFill>
                  <a:schemeClr val="bg1"/>
                </a:solidFill>
                <a:latin typeface="Oriya Sangam MN" charset="0"/>
                <a:ea typeface="Oriya Sangam MN" charset="0"/>
                <a:cs typeface="Oriya Sangam MN" charset="0"/>
              </a:rPr>
              <a:t>Tool           Discover</a:t>
            </a:r>
          </a:p>
        </p:txBody>
      </p:sp>
      <p:pic>
        <p:nvPicPr>
          <p:cNvPr id="18" name="Picture 17"/>
          <p:cNvPicPr>
            <a:picLocks noChangeAspect="1"/>
          </p:cNvPicPr>
          <p:nvPr/>
        </p:nvPicPr>
        <p:blipFill>
          <a:blip r:embed="rId3"/>
          <a:stretch>
            <a:fillRect/>
          </a:stretch>
        </p:blipFill>
        <p:spPr>
          <a:xfrm>
            <a:off x="1599841" y="1256031"/>
            <a:ext cx="194818" cy="194818"/>
          </a:xfrm>
          <a:prstGeom prst="rect">
            <a:avLst/>
          </a:prstGeom>
        </p:spPr>
      </p:pic>
      <p:sp>
        <p:nvSpPr>
          <p:cNvPr id="19" name="TextBox 18"/>
          <p:cNvSpPr txBox="1"/>
          <p:nvPr/>
        </p:nvSpPr>
        <p:spPr>
          <a:xfrm>
            <a:off x="6977209" y="3827704"/>
            <a:ext cx="5505307" cy="830997"/>
          </a:xfrm>
          <a:prstGeom prst="rect">
            <a:avLst/>
          </a:prstGeom>
          <a:noFill/>
        </p:spPr>
        <p:txBody>
          <a:bodyPr wrap="square" rtlCol="0">
            <a:spAutoFit/>
          </a:bodyPr>
          <a:lstStyle/>
          <a:p>
            <a:r>
              <a:rPr lang="en-US" sz="1200" b="1" dirty="0">
                <a:solidFill>
                  <a:srgbClr val="7030A0"/>
                </a:solidFill>
                <a:latin typeface="Oriya Sangam MN" charset="0"/>
                <a:ea typeface="Oriya Sangam MN" charset="0"/>
                <a:cs typeface="Oriya Sangam MN" charset="0"/>
              </a:rPr>
              <a:t>Sample Outputs</a:t>
            </a:r>
          </a:p>
          <a:p>
            <a:pPr marL="285750" indent="-285750">
              <a:buFont typeface="Arial" charset="0"/>
              <a:buChar char="•"/>
            </a:pPr>
            <a:endParaRPr lang="en-US" sz="1200" dirty="0">
              <a:latin typeface="Oriya Sangam MN" charset="0"/>
              <a:ea typeface="Oriya Sangam MN" charset="0"/>
              <a:cs typeface="Oriya Sangam MN" charset="0"/>
            </a:endParaRPr>
          </a:p>
          <a:p>
            <a:pPr marL="285750" indent="-285750">
              <a:buFont typeface="Arial" charset="0"/>
              <a:buChar char="•"/>
            </a:pPr>
            <a:endParaRPr lang="en-US" sz="1200" dirty="0">
              <a:latin typeface="Oriya Sangam MN" charset="0"/>
              <a:ea typeface="Oriya Sangam MN" charset="0"/>
              <a:cs typeface="Oriya Sangam MN" charset="0"/>
            </a:endParaRPr>
          </a:p>
          <a:p>
            <a:pPr marL="285750" indent="-285750">
              <a:buFont typeface="Arial" charset="0"/>
              <a:buChar char="•"/>
            </a:pPr>
            <a:endParaRPr lang="en-US" sz="1200" dirty="0">
              <a:latin typeface="Oriya Sangam MN" charset="0"/>
              <a:ea typeface="Oriya Sangam MN" charset="0"/>
              <a:cs typeface="Oriya Sangam MN" charset="0"/>
            </a:endParaRPr>
          </a:p>
        </p:txBody>
      </p:sp>
      <p:sp>
        <p:nvSpPr>
          <p:cNvPr id="20" name="Rectangle 19"/>
          <p:cNvSpPr/>
          <p:nvPr/>
        </p:nvSpPr>
        <p:spPr>
          <a:xfrm>
            <a:off x="7074746" y="4089226"/>
            <a:ext cx="4482869" cy="1818279"/>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211736" y="4195370"/>
            <a:ext cx="4142064" cy="2308324"/>
          </a:xfrm>
          <a:prstGeom prst="rect">
            <a:avLst/>
          </a:prstGeom>
        </p:spPr>
        <p:txBody>
          <a:bodyPr wrap="square">
            <a:spAutoFit/>
          </a:bodyPr>
          <a:lstStyle/>
          <a:p>
            <a:pPr marL="228600" indent="-228600">
              <a:buFont typeface="+mj-lt"/>
              <a:buAutoNum type="arabicPeriod"/>
            </a:pPr>
            <a:r>
              <a:rPr lang="en-US" sz="1200" dirty="0">
                <a:solidFill>
                  <a:srgbClr val="7030A0"/>
                </a:solidFill>
                <a:latin typeface="Oriya Sangam MN" charset="0"/>
                <a:ea typeface="Oriya Sangam MN" charset="0"/>
                <a:cs typeface="Oriya Sangam MN" charset="0"/>
              </a:rPr>
              <a:t>A summary of the problems with the current state and what do people need or want</a:t>
            </a:r>
          </a:p>
          <a:p>
            <a:pPr marL="228600" indent="-228600">
              <a:buFont typeface="+mj-lt"/>
              <a:buAutoNum type="arabicPeriod"/>
            </a:pPr>
            <a:r>
              <a:rPr lang="en-US" sz="1200" dirty="0">
                <a:solidFill>
                  <a:srgbClr val="7030A0"/>
                </a:solidFill>
                <a:latin typeface="Oriya Sangam MN" charset="0"/>
                <a:ea typeface="Oriya Sangam MN" charset="0"/>
                <a:cs typeface="Oriya Sangam MN" charset="0"/>
              </a:rPr>
              <a:t>A mission statement and list of guiding principles: what are the goals and what are the values that guide us?</a:t>
            </a:r>
          </a:p>
          <a:p>
            <a:pPr marL="228600" indent="-228600">
              <a:buFont typeface="+mj-lt"/>
              <a:buAutoNum type="arabicPeriod"/>
            </a:pPr>
            <a:r>
              <a:rPr lang="en-US" sz="1200" dirty="0">
                <a:solidFill>
                  <a:srgbClr val="7030A0"/>
                </a:solidFill>
                <a:latin typeface="Oriya Sangam MN" charset="0"/>
                <a:ea typeface="Oriya Sangam MN" charset="0"/>
                <a:cs typeface="Oriya Sangam MN" charset="0"/>
              </a:rPr>
              <a:t>A definition of “home” and inclusivity</a:t>
            </a:r>
          </a:p>
          <a:p>
            <a:pPr marL="228600" indent="-228600">
              <a:buFont typeface="+mj-lt"/>
              <a:buAutoNum type="arabicPeriod"/>
            </a:pPr>
            <a:r>
              <a:rPr lang="en-US" sz="1200" dirty="0">
                <a:solidFill>
                  <a:srgbClr val="7030A0"/>
                </a:solidFill>
                <a:latin typeface="Oriya Sangam MN" charset="0"/>
                <a:ea typeface="Oriya Sangam MN" charset="0"/>
                <a:cs typeface="Oriya Sangam MN" charset="0"/>
              </a:rPr>
              <a:t>A list of parties who are interested in the project or wish to be involved</a:t>
            </a:r>
          </a:p>
          <a:p>
            <a:pPr marL="228600" indent="-228600">
              <a:buFont typeface="+mj-lt"/>
              <a:buAutoNum type="arabicPeriod"/>
            </a:pPr>
            <a:endParaRPr lang="en-US" sz="1200" dirty="0">
              <a:solidFill>
                <a:srgbClr val="7030A0"/>
              </a:solidFill>
              <a:latin typeface="Oriya Sangam MN" charset="0"/>
              <a:ea typeface="Oriya Sangam MN" charset="0"/>
              <a:cs typeface="Oriya Sangam MN" charset="0"/>
            </a:endParaRPr>
          </a:p>
          <a:p>
            <a:pPr marL="228600" indent="-228600">
              <a:buFont typeface="+mj-lt"/>
              <a:buAutoNum type="arabicPeriod"/>
            </a:pPr>
            <a:endParaRPr lang="en-US" sz="1200" dirty="0">
              <a:solidFill>
                <a:srgbClr val="7030A0"/>
              </a:solidFill>
              <a:latin typeface="Oriya Sangam MN" charset="0"/>
              <a:ea typeface="Oriya Sangam MN" charset="0"/>
              <a:cs typeface="Oriya Sangam MN" charset="0"/>
            </a:endParaRPr>
          </a:p>
          <a:p>
            <a:pPr marL="228600" indent="-228600">
              <a:buFont typeface="+mj-lt"/>
              <a:buAutoNum type="arabicPeriod"/>
            </a:pPr>
            <a:endParaRPr lang="en-US" sz="1200" dirty="0">
              <a:solidFill>
                <a:srgbClr val="7030A0"/>
              </a:solidFill>
              <a:latin typeface="Oriya Sangam MN" charset="0"/>
              <a:ea typeface="Oriya Sangam MN" charset="0"/>
              <a:cs typeface="Oriya Sangam MN" charset="0"/>
            </a:endParaRPr>
          </a:p>
          <a:p>
            <a:pPr marL="228600" indent="-228600">
              <a:buFont typeface="+mj-lt"/>
              <a:buAutoNum type="arabicPeriod"/>
            </a:pPr>
            <a:endParaRPr lang="en-US" sz="1200" dirty="0">
              <a:solidFill>
                <a:srgbClr val="7030A0"/>
              </a:solidFill>
              <a:latin typeface="Oriya Sangam MN" charset="0"/>
              <a:ea typeface="Oriya Sangam MN" charset="0"/>
              <a:cs typeface="Oriya Sangam MN" charset="0"/>
            </a:endParaRPr>
          </a:p>
        </p:txBody>
      </p:sp>
    </p:spTree>
    <p:extLst>
      <p:ext uri="{BB962C8B-B14F-4D97-AF65-F5344CB8AC3E}">
        <p14:creationId xmlns:p14="http://schemas.microsoft.com/office/powerpoint/2010/main" val="1318796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014606" y="1509177"/>
            <a:ext cx="2047154" cy="488748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3814" y="0"/>
            <a:ext cx="304800"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36561" y="2825221"/>
            <a:ext cx="2088843" cy="523220"/>
          </a:xfrm>
          <a:prstGeom prst="rect">
            <a:avLst/>
          </a:prstGeom>
          <a:noFill/>
          <a:ln>
            <a:noFill/>
          </a:ln>
        </p:spPr>
        <p:txBody>
          <a:bodyPr wrap="square" rtlCol="0">
            <a:spAutoFit/>
          </a:bodyPr>
          <a:lstStyle/>
          <a:p>
            <a:r>
              <a:rPr lang="en-US" sz="1400" b="1" dirty="0">
                <a:latin typeface="Oriya Sangam MN" charset="0"/>
                <a:ea typeface="Oriya Sangam MN" charset="0"/>
                <a:cs typeface="Oriya Sangam MN" charset="0"/>
              </a:rPr>
              <a:t>Vision and </a:t>
            </a:r>
          </a:p>
          <a:p>
            <a:r>
              <a:rPr lang="en-US" sz="1400" b="1" dirty="0">
                <a:latin typeface="Oriya Sangam MN" charset="0"/>
                <a:ea typeface="Oriya Sangam MN" charset="0"/>
                <a:cs typeface="Oriya Sangam MN" charset="0"/>
              </a:rPr>
              <a:t>Concept</a:t>
            </a:r>
          </a:p>
        </p:txBody>
      </p:sp>
      <p:cxnSp>
        <p:nvCxnSpPr>
          <p:cNvPr id="18" name="Straight Connector 17"/>
          <p:cNvCxnSpPr/>
          <p:nvPr/>
        </p:nvCxnSpPr>
        <p:spPr>
          <a:xfrm>
            <a:off x="1216776" y="3371396"/>
            <a:ext cx="164163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018474" y="3485599"/>
            <a:ext cx="1780735" cy="892552"/>
          </a:xfrm>
          <a:prstGeom prst="rect">
            <a:avLst/>
          </a:prstGeom>
          <a:noFill/>
        </p:spPr>
        <p:txBody>
          <a:bodyPr wrap="square" rtlCol="0">
            <a:spAutoFit/>
          </a:bodyPr>
          <a:lstStyle/>
          <a:p>
            <a:endParaRPr lang="en-US" sz="1000">
              <a:latin typeface="Oriya Sangam MN" charset="0"/>
              <a:ea typeface="Oriya Sangam MN" charset="0"/>
              <a:cs typeface="Oriya Sangam MN" charset="0"/>
            </a:endParaRPr>
          </a:p>
          <a:p>
            <a:endParaRPr lang="en-US" sz="1000">
              <a:latin typeface="Oriya Sangam MN" charset="0"/>
              <a:ea typeface="Oriya Sangam MN" charset="0"/>
              <a:cs typeface="Oriya Sangam MN" charset="0"/>
            </a:endParaRPr>
          </a:p>
          <a:p>
            <a:endParaRPr lang="en-US" sz="1000">
              <a:latin typeface="Oriya Sangam MN" charset="0"/>
              <a:ea typeface="Oriya Sangam MN" charset="0"/>
              <a:cs typeface="Oriya Sangam MN" charset="0"/>
            </a:endParaRPr>
          </a:p>
          <a:p>
            <a:endParaRPr lang="en-US" sz="1000">
              <a:latin typeface="Oriya Sangam MN" charset="0"/>
              <a:ea typeface="Oriya Sangam MN" charset="0"/>
              <a:cs typeface="Oriya Sangam MN" charset="0"/>
            </a:endParaRPr>
          </a:p>
          <a:p>
            <a:endParaRPr lang="en-US" sz="1200"/>
          </a:p>
        </p:txBody>
      </p:sp>
      <p:sp>
        <p:nvSpPr>
          <p:cNvPr id="21" name="TextBox 20"/>
          <p:cNvSpPr txBox="1"/>
          <p:nvPr/>
        </p:nvSpPr>
        <p:spPr>
          <a:xfrm>
            <a:off x="3129888" y="3457301"/>
            <a:ext cx="1950407" cy="2554545"/>
          </a:xfrm>
          <a:prstGeom prst="rect">
            <a:avLst/>
          </a:prstGeom>
          <a:noFill/>
        </p:spPr>
        <p:txBody>
          <a:bodyPr wrap="square" rtlCol="0">
            <a:spAutoFit/>
          </a:bodyPr>
          <a:lstStyle/>
          <a:p>
            <a:r>
              <a:rPr lang="en-US" sz="1000" dirty="0">
                <a:latin typeface="Oriya Sangam MN" charset="0"/>
                <a:ea typeface="Oriya Sangam MN" charset="0"/>
                <a:cs typeface="Oriya Sangam MN" charset="0"/>
              </a:rPr>
              <a:t>Whether or not there’s a partnership between several organizations, it’s important to have clear organization structure and governance. There should be discussion on the potential roles and assessment of the internal capacity to take them on. Working on board development at an early stage can help with risk management and build trust between board members and the development team.</a:t>
            </a:r>
          </a:p>
        </p:txBody>
      </p:sp>
      <p:cxnSp>
        <p:nvCxnSpPr>
          <p:cNvPr id="22" name="Straight Connector 21"/>
          <p:cNvCxnSpPr/>
          <p:nvPr/>
        </p:nvCxnSpPr>
        <p:spPr>
          <a:xfrm>
            <a:off x="3311672" y="3363707"/>
            <a:ext cx="164163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206514" y="2790913"/>
            <a:ext cx="1721853" cy="707886"/>
          </a:xfrm>
          <a:prstGeom prst="rect">
            <a:avLst/>
          </a:prstGeom>
          <a:noFill/>
          <a:ln>
            <a:noFill/>
          </a:ln>
        </p:spPr>
        <p:txBody>
          <a:bodyPr wrap="square" rtlCol="0">
            <a:spAutoFit/>
          </a:bodyPr>
          <a:lstStyle/>
          <a:p>
            <a:r>
              <a:rPr lang="en-US" sz="1400" b="1" dirty="0">
                <a:latin typeface="Oriya Sangam MN" charset="0"/>
                <a:ea typeface="Oriya Sangam MN" charset="0"/>
                <a:cs typeface="Oriya Sangam MN" charset="0"/>
              </a:rPr>
              <a:t>Governance</a:t>
            </a:r>
          </a:p>
          <a:p>
            <a:r>
              <a:rPr lang="en-US" sz="1400" b="1" dirty="0">
                <a:latin typeface="Oriya Sangam MN" charset="0"/>
                <a:ea typeface="Oriya Sangam MN" charset="0"/>
                <a:cs typeface="Oriya Sangam MN" charset="0"/>
              </a:rPr>
              <a:t>Structure </a:t>
            </a:r>
          </a:p>
          <a:p>
            <a:endParaRPr lang="en-US" sz="1200" b="1" dirty="0">
              <a:latin typeface="Oriya Sangam MN" charset="0"/>
              <a:ea typeface="Oriya Sangam MN" charset="0"/>
              <a:cs typeface="Oriya Sangam MN" charset="0"/>
            </a:endParaRPr>
          </a:p>
        </p:txBody>
      </p:sp>
      <p:sp>
        <p:nvSpPr>
          <p:cNvPr id="30" name="TextBox 29"/>
          <p:cNvSpPr txBox="1"/>
          <p:nvPr/>
        </p:nvSpPr>
        <p:spPr>
          <a:xfrm>
            <a:off x="1062153" y="3389038"/>
            <a:ext cx="2040040" cy="2893100"/>
          </a:xfrm>
          <a:prstGeom prst="rect">
            <a:avLst/>
          </a:prstGeom>
          <a:noFill/>
        </p:spPr>
        <p:txBody>
          <a:bodyPr wrap="square" rtlCol="0">
            <a:spAutoFit/>
          </a:bodyPr>
          <a:lstStyle/>
          <a:p>
            <a:r>
              <a:rPr lang="en-US" sz="1000" dirty="0">
                <a:latin typeface="Oriya Sangam MN" charset="0"/>
                <a:ea typeface="Oriya Sangam MN" charset="0"/>
                <a:cs typeface="Oriya Sangam MN" charset="0"/>
              </a:rPr>
              <a:t>Using the synthesis of insights and guiding principles, begin working on solidifying the project vision. Holding a visioning session that brings together various stakeholders can help with narrowing in on a cohesive vision. Consider hiring a development consultant at this point to prevent early missteps. This consultant can help to outline the roadmap to development and prepare the board and the project leaders.</a:t>
            </a:r>
          </a:p>
          <a:p>
            <a:endParaRPr lang="en-US" sz="1000" dirty="0">
              <a:latin typeface="Oriya Sangam MN" charset="0"/>
              <a:ea typeface="Oriya Sangam MN" charset="0"/>
              <a:cs typeface="Oriya Sangam MN" charset="0"/>
            </a:endParaRPr>
          </a:p>
          <a:p>
            <a:endParaRPr lang="en-US" sz="1200" dirty="0"/>
          </a:p>
        </p:txBody>
      </p:sp>
      <p:sp>
        <p:nvSpPr>
          <p:cNvPr id="31" name="TextBox 30"/>
          <p:cNvSpPr txBox="1"/>
          <p:nvPr/>
        </p:nvSpPr>
        <p:spPr>
          <a:xfrm>
            <a:off x="5215181" y="2375662"/>
            <a:ext cx="1912268" cy="1169551"/>
          </a:xfrm>
          <a:prstGeom prst="rect">
            <a:avLst/>
          </a:prstGeom>
          <a:noFill/>
        </p:spPr>
        <p:txBody>
          <a:bodyPr wrap="square" rtlCol="0">
            <a:spAutoFit/>
          </a:bodyPr>
          <a:lstStyle/>
          <a:p>
            <a:endParaRPr lang="en-US" sz="1400" b="1" dirty="0">
              <a:latin typeface="Oriya Sangam MN" charset="0"/>
              <a:ea typeface="Oriya Sangam MN" charset="0"/>
              <a:cs typeface="Oriya Sangam MN" charset="0"/>
            </a:endParaRPr>
          </a:p>
          <a:p>
            <a:endParaRPr lang="en-US" sz="1400" b="1" dirty="0">
              <a:highlight>
                <a:srgbClr val="FFFF00"/>
              </a:highlight>
              <a:latin typeface="Oriya Sangam MN" charset="0"/>
              <a:ea typeface="Oriya Sangam MN" charset="0"/>
              <a:cs typeface="Oriya Sangam MN" charset="0"/>
            </a:endParaRPr>
          </a:p>
          <a:p>
            <a:r>
              <a:rPr lang="en-US" sz="1400" b="1" dirty="0">
                <a:latin typeface="Oriya Sangam MN" charset="0"/>
                <a:ea typeface="Oriya Sangam MN" charset="0"/>
                <a:cs typeface="Oriya Sangam MN" charset="0"/>
              </a:rPr>
              <a:t>Feasibility Activities</a:t>
            </a:r>
          </a:p>
          <a:p>
            <a:endParaRPr lang="en-US" sz="1400" b="1" dirty="0">
              <a:latin typeface="Oriya Sangam MN" charset="0"/>
              <a:ea typeface="Oriya Sangam MN" charset="0"/>
              <a:cs typeface="Oriya Sangam MN" charset="0"/>
            </a:endParaRPr>
          </a:p>
        </p:txBody>
      </p:sp>
      <p:cxnSp>
        <p:nvCxnSpPr>
          <p:cNvPr id="33" name="Straight Connector 32"/>
          <p:cNvCxnSpPr/>
          <p:nvPr/>
        </p:nvCxnSpPr>
        <p:spPr>
          <a:xfrm>
            <a:off x="5385139" y="3363707"/>
            <a:ext cx="164163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204815" y="3501023"/>
            <a:ext cx="1821964" cy="1631216"/>
          </a:xfrm>
          <a:prstGeom prst="rect">
            <a:avLst/>
          </a:prstGeom>
          <a:noFill/>
        </p:spPr>
        <p:txBody>
          <a:bodyPr wrap="square" rtlCol="0">
            <a:spAutoFit/>
          </a:bodyPr>
          <a:lstStyle/>
          <a:p>
            <a:r>
              <a:rPr lang="en-US" sz="1000" dirty="0">
                <a:latin typeface="Oriya Sangam MN" charset="0"/>
                <a:ea typeface="Oriya Sangam MN" charset="0"/>
                <a:cs typeface="Oriya Sangam MN" charset="0"/>
              </a:rPr>
              <a:t>Work with the development consultant to help set the stage for the development by bringing together the project concept with the wider context. This involves looking into feasibility, viability, and a plan for execution.</a:t>
            </a:r>
          </a:p>
        </p:txBody>
      </p:sp>
      <p:sp>
        <p:nvSpPr>
          <p:cNvPr id="39" name="Rectangle 38"/>
          <p:cNvSpPr/>
          <p:nvPr/>
        </p:nvSpPr>
        <p:spPr>
          <a:xfrm>
            <a:off x="3063706" y="1508971"/>
            <a:ext cx="2047154" cy="48934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110860" y="1508970"/>
            <a:ext cx="2047154" cy="48934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age result for bullseye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2024" y="1883344"/>
            <a:ext cx="853440" cy="8534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age result for structur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527" y="1785408"/>
            <a:ext cx="831826" cy="8318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age result for planning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9102" y="1837826"/>
            <a:ext cx="709790" cy="709790"/>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1033541" y="636270"/>
            <a:ext cx="4952731" cy="558800"/>
          </a:xfrm>
          <a:prstGeom prst="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entagon 48"/>
          <p:cNvSpPr/>
          <p:nvPr/>
        </p:nvSpPr>
        <p:spPr>
          <a:xfrm>
            <a:off x="1033541" y="630331"/>
            <a:ext cx="2344659" cy="564740"/>
          </a:xfrm>
          <a:prstGeom prst="homePlat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3450726" y="496757"/>
            <a:ext cx="2633082" cy="646331"/>
          </a:xfrm>
          <a:prstGeom prst="rect">
            <a:avLst/>
          </a:prstGeom>
          <a:noFill/>
        </p:spPr>
        <p:txBody>
          <a:bodyPr wrap="square" rtlCol="0">
            <a:spAutoFit/>
          </a:bodyPr>
          <a:lstStyle/>
          <a:p>
            <a:endParaRPr lang="en-US" b="1">
              <a:solidFill>
                <a:schemeClr val="bg1"/>
              </a:solidFill>
              <a:latin typeface="Oriya Sangam MN" charset="0"/>
              <a:ea typeface="Oriya Sangam MN" charset="0"/>
              <a:cs typeface="Oriya Sangam MN" charset="0"/>
            </a:endParaRPr>
          </a:p>
          <a:p>
            <a:r>
              <a:rPr lang="en-US" b="1">
                <a:latin typeface="Oriya Sangam MN" charset="0"/>
                <a:ea typeface="Oriya Sangam MN" charset="0"/>
                <a:cs typeface="Oriya Sangam MN" charset="0"/>
              </a:rPr>
              <a:t>Phase 2 : Define</a:t>
            </a:r>
          </a:p>
        </p:txBody>
      </p:sp>
      <p:sp>
        <p:nvSpPr>
          <p:cNvPr id="51" name="TextBox 50">
            <a:hlinkClick r:id="rId5" action="ppaction://hlinksldjump"/>
          </p:cNvPr>
          <p:cNvSpPr txBox="1"/>
          <p:nvPr/>
        </p:nvSpPr>
        <p:spPr>
          <a:xfrm>
            <a:off x="1162442" y="462346"/>
            <a:ext cx="2120813" cy="738664"/>
          </a:xfrm>
          <a:prstGeom prst="rect">
            <a:avLst/>
          </a:prstGeom>
          <a:noFill/>
        </p:spPr>
        <p:txBody>
          <a:bodyPr wrap="square" rtlCol="0">
            <a:spAutoFit/>
          </a:bodyPr>
          <a:lstStyle/>
          <a:p>
            <a:endParaRPr lang="en-US" sz="1400" b="1" dirty="0">
              <a:solidFill>
                <a:schemeClr val="bg1"/>
              </a:solidFill>
              <a:latin typeface="Oriya Sangam MN" charset="0"/>
              <a:ea typeface="Oriya Sangam MN" charset="0"/>
              <a:cs typeface="Oriya Sangam MN" charset="0"/>
            </a:endParaRPr>
          </a:p>
          <a:p>
            <a:r>
              <a:rPr lang="en-US" sz="1400" b="1" dirty="0">
                <a:solidFill>
                  <a:schemeClr val="bg1"/>
                </a:solidFill>
                <a:latin typeface="Oriya Sangam MN" charset="0"/>
                <a:ea typeface="Oriya Sangam MN" charset="0"/>
                <a:cs typeface="Oriya Sangam MN" charset="0"/>
              </a:rPr>
              <a:t>Pathway to </a:t>
            </a:r>
          </a:p>
          <a:p>
            <a:r>
              <a:rPr lang="en-US" sz="1400" b="1" dirty="0">
                <a:solidFill>
                  <a:schemeClr val="bg1"/>
                </a:solidFill>
                <a:latin typeface="Oriya Sangam MN" charset="0"/>
                <a:ea typeface="Oriya Sangam MN" charset="0"/>
                <a:cs typeface="Oriya Sangam MN" charset="0"/>
              </a:rPr>
              <a:t>Creating Housing</a:t>
            </a:r>
            <a:endParaRPr lang="en-US" sz="1400" b="1" dirty="0">
              <a:latin typeface="Oriya Sangam MN" charset="0"/>
              <a:ea typeface="Oriya Sangam MN" charset="0"/>
              <a:cs typeface="Oriya Sangam MN" charset="0"/>
            </a:endParaRPr>
          </a:p>
        </p:txBody>
      </p:sp>
      <p:sp>
        <p:nvSpPr>
          <p:cNvPr id="3" name="Slide Number Placeholder 2"/>
          <p:cNvSpPr>
            <a:spLocks noGrp="1"/>
          </p:cNvSpPr>
          <p:nvPr>
            <p:ph type="sldNum" sz="quarter" idx="12"/>
          </p:nvPr>
        </p:nvSpPr>
        <p:spPr/>
        <p:txBody>
          <a:bodyPr/>
          <a:lstStyle/>
          <a:p>
            <a:fld id="{0ECC8AB7-EC8A-0742-88D4-A0FD04CAACC7}" type="slidenum">
              <a:rPr lang="en-US" b="1" smtClean="0">
                <a:solidFill>
                  <a:srgbClr val="7030A0"/>
                </a:solidFill>
                <a:latin typeface="Oriya Sangam MN" charset="0"/>
                <a:ea typeface="Oriya Sangam MN" charset="0"/>
                <a:cs typeface="Oriya Sangam MN" charset="0"/>
              </a:rPr>
              <a:t>11</a:t>
            </a:fld>
            <a:endParaRPr lang="en-US" b="1" dirty="0">
              <a:solidFill>
                <a:srgbClr val="7030A0"/>
              </a:solidFill>
              <a:latin typeface="Oriya Sangam MN" charset="0"/>
              <a:ea typeface="Oriya Sangam MN" charset="0"/>
              <a:cs typeface="Oriya Sangam MN" charset="0"/>
            </a:endParaRPr>
          </a:p>
        </p:txBody>
      </p:sp>
      <p:sp>
        <p:nvSpPr>
          <p:cNvPr id="32" name="Rectangle 31">
            <a:hlinkClick r:id="rId6" action="ppaction://hlinksldjump"/>
          </p:cNvPr>
          <p:cNvSpPr/>
          <p:nvPr/>
        </p:nvSpPr>
        <p:spPr>
          <a:xfrm>
            <a:off x="2621942" y="5978351"/>
            <a:ext cx="438674" cy="4184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7"/>
          <a:stretch>
            <a:fillRect/>
          </a:stretch>
        </p:blipFill>
        <p:spPr>
          <a:xfrm>
            <a:off x="2704749" y="6068814"/>
            <a:ext cx="273059" cy="273059"/>
          </a:xfrm>
          <a:prstGeom prst="rect">
            <a:avLst/>
          </a:prstGeom>
        </p:spPr>
      </p:pic>
      <p:sp>
        <p:nvSpPr>
          <p:cNvPr id="36" name="Rectangle 35">
            <a:hlinkClick r:id="rId6" action="ppaction://hlinksldjump"/>
          </p:cNvPr>
          <p:cNvSpPr/>
          <p:nvPr/>
        </p:nvSpPr>
        <p:spPr>
          <a:xfrm>
            <a:off x="6729707" y="5992828"/>
            <a:ext cx="438674" cy="4184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7"/>
          <a:stretch>
            <a:fillRect/>
          </a:stretch>
        </p:blipFill>
        <p:spPr>
          <a:xfrm>
            <a:off x="6812514" y="6083291"/>
            <a:ext cx="273059" cy="273059"/>
          </a:xfrm>
          <a:prstGeom prst="rect">
            <a:avLst/>
          </a:prstGeom>
        </p:spPr>
      </p:pic>
      <p:sp>
        <p:nvSpPr>
          <p:cNvPr id="41" name="Rectangle 40">
            <a:hlinkClick r:id="rId6" action="ppaction://hlinksldjump"/>
          </p:cNvPr>
          <p:cNvSpPr/>
          <p:nvPr/>
        </p:nvSpPr>
        <p:spPr>
          <a:xfrm>
            <a:off x="4682383" y="5984359"/>
            <a:ext cx="438674" cy="418488"/>
          </a:xfrm>
          <a:prstGeom prst="rect">
            <a:avLst/>
          </a:prstGeom>
          <a:solidFill>
            <a:srgbClr val="7030A0">
              <a:alpha val="57647"/>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p:cNvPicPr>
            <a:picLocks noChangeAspect="1"/>
          </p:cNvPicPr>
          <p:nvPr/>
        </p:nvPicPr>
        <p:blipFill>
          <a:blip r:embed="rId8"/>
          <a:stretch>
            <a:fillRect/>
          </a:stretch>
        </p:blipFill>
        <p:spPr>
          <a:xfrm>
            <a:off x="4775141" y="6096176"/>
            <a:ext cx="263278" cy="211792"/>
          </a:xfrm>
          <a:prstGeom prst="rect">
            <a:avLst/>
          </a:prstGeom>
        </p:spPr>
      </p:pic>
    </p:spTree>
    <p:extLst>
      <p:ext uri="{BB962C8B-B14F-4D97-AF65-F5344CB8AC3E}">
        <p14:creationId xmlns:p14="http://schemas.microsoft.com/office/powerpoint/2010/main" val="2065043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CC8AB7-EC8A-0742-88D4-A0FD04CAACC7}" type="slidenum">
              <a:rPr lang="en-US" b="1" smtClean="0">
                <a:solidFill>
                  <a:srgbClr val="7030A0"/>
                </a:solidFill>
                <a:latin typeface="Oriya Sangam MN" charset="0"/>
                <a:ea typeface="Oriya Sangam MN" charset="0"/>
                <a:cs typeface="Oriya Sangam MN" charset="0"/>
              </a:rPr>
              <a:t>12</a:t>
            </a:fld>
            <a:endParaRPr lang="en-US" b="1" dirty="0">
              <a:solidFill>
                <a:srgbClr val="7030A0"/>
              </a:solidFill>
              <a:latin typeface="Oriya Sangam MN" charset="0"/>
              <a:ea typeface="Oriya Sangam MN" charset="0"/>
              <a:cs typeface="Oriya Sangam MN" charset="0"/>
            </a:endParaRPr>
          </a:p>
        </p:txBody>
      </p:sp>
      <p:sp>
        <p:nvSpPr>
          <p:cNvPr id="3" name="Rectangle 2"/>
          <p:cNvSpPr/>
          <p:nvPr/>
        </p:nvSpPr>
        <p:spPr>
          <a:xfrm>
            <a:off x="-23814" y="0"/>
            <a:ext cx="304800"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20094" y="682752"/>
            <a:ext cx="2596624" cy="512318"/>
          </a:xfrm>
          <a:prstGeom prst="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113483" y="771118"/>
            <a:ext cx="2633082" cy="369332"/>
          </a:xfrm>
          <a:prstGeom prst="rect">
            <a:avLst/>
          </a:prstGeom>
          <a:noFill/>
        </p:spPr>
        <p:txBody>
          <a:bodyPr wrap="square" rtlCol="0">
            <a:spAutoFit/>
          </a:bodyPr>
          <a:lstStyle/>
          <a:p>
            <a:r>
              <a:rPr lang="en-US" b="1" dirty="0">
                <a:latin typeface="Oriya Sangam MN" charset="0"/>
                <a:ea typeface="Oriya Sangam MN" charset="0"/>
                <a:cs typeface="Oriya Sangam MN" charset="0"/>
              </a:rPr>
              <a:t>Vision and Concept</a:t>
            </a:r>
          </a:p>
        </p:txBody>
      </p:sp>
      <p:sp>
        <p:nvSpPr>
          <p:cNvPr id="6" name="Rectangle 5"/>
          <p:cNvSpPr/>
          <p:nvPr/>
        </p:nvSpPr>
        <p:spPr>
          <a:xfrm>
            <a:off x="1010946" y="1201361"/>
            <a:ext cx="1709659" cy="318970"/>
          </a:xfrm>
          <a:prstGeom prst="rect">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033541" y="1240353"/>
            <a:ext cx="2633082" cy="276999"/>
          </a:xfrm>
          <a:prstGeom prst="rect">
            <a:avLst/>
          </a:prstGeom>
          <a:noFill/>
        </p:spPr>
        <p:txBody>
          <a:bodyPr wrap="square" rtlCol="0">
            <a:spAutoFit/>
          </a:bodyPr>
          <a:lstStyle/>
          <a:p>
            <a:r>
              <a:rPr lang="en-US" sz="1200" b="1" dirty="0">
                <a:solidFill>
                  <a:schemeClr val="bg1"/>
                </a:solidFill>
                <a:latin typeface="Oriya Sangam MN" charset="0"/>
                <a:ea typeface="Oriya Sangam MN" charset="0"/>
                <a:cs typeface="Oriya Sangam MN" charset="0"/>
              </a:rPr>
              <a:t>Tool            Define</a:t>
            </a:r>
          </a:p>
        </p:txBody>
      </p:sp>
      <p:sp>
        <p:nvSpPr>
          <p:cNvPr id="10" name="TextBox 9"/>
          <p:cNvSpPr txBox="1"/>
          <p:nvPr/>
        </p:nvSpPr>
        <p:spPr>
          <a:xfrm>
            <a:off x="892829" y="3955693"/>
            <a:ext cx="4609613" cy="1969770"/>
          </a:xfrm>
          <a:prstGeom prst="rect">
            <a:avLst/>
          </a:prstGeom>
          <a:noFill/>
        </p:spPr>
        <p:txBody>
          <a:bodyPr wrap="square" rtlCol="0">
            <a:spAutoFit/>
          </a:bodyPr>
          <a:lstStyle/>
          <a:p>
            <a:r>
              <a:rPr lang="en-US" sz="1400" b="1" dirty="0">
                <a:latin typeface="Oriya Sangam MN" charset="0"/>
                <a:ea typeface="Oriya Sangam MN" charset="0"/>
                <a:cs typeface="Oriya Sangam MN" charset="0"/>
              </a:rPr>
              <a:t>Description:</a:t>
            </a:r>
          </a:p>
          <a:p>
            <a:endParaRPr lang="en-US" sz="1200" dirty="0">
              <a:latin typeface="Oriya Sangam MN" charset="0"/>
              <a:ea typeface="Oriya Sangam MN" charset="0"/>
              <a:cs typeface="Oriya Sangam MN" charset="0"/>
            </a:endParaRPr>
          </a:p>
          <a:p>
            <a:r>
              <a:rPr lang="en-US" sz="1200" dirty="0">
                <a:latin typeface="Oriya Sangam MN" charset="0"/>
                <a:ea typeface="Oriya Sangam MN" charset="0"/>
                <a:cs typeface="Oriya Sangam MN" charset="0"/>
              </a:rPr>
              <a:t>Having a vision and concept that can be pursued is a tool to bring the project to life. The vision includes the scope of the project, the design criteria, and ideas of project components. Ideally, this process will involve participation from key stakeholders, as well as project leaders, to “co-design” the vision. A consultant might be brought on at this point to design, facilitate, and summarize the visioning sessions. </a:t>
            </a:r>
          </a:p>
        </p:txBody>
      </p:sp>
      <p:sp>
        <p:nvSpPr>
          <p:cNvPr id="12" name="TextBox 11"/>
          <p:cNvSpPr txBox="1"/>
          <p:nvPr/>
        </p:nvSpPr>
        <p:spPr>
          <a:xfrm>
            <a:off x="6969142" y="1240353"/>
            <a:ext cx="4773679" cy="2369880"/>
          </a:xfrm>
          <a:prstGeom prst="rect">
            <a:avLst/>
          </a:prstGeom>
          <a:noFill/>
        </p:spPr>
        <p:txBody>
          <a:bodyPr wrap="square" rtlCol="0">
            <a:spAutoFit/>
          </a:bodyPr>
          <a:lstStyle/>
          <a:p>
            <a:r>
              <a:rPr lang="en-US" sz="1400" b="1" dirty="0">
                <a:latin typeface="Oriya Sangam MN" charset="0"/>
                <a:ea typeface="Oriya Sangam MN" charset="0"/>
                <a:cs typeface="Oriya Sangam MN" charset="0"/>
              </a:rPr>
              <a:t>In action:</a:t>
            </a:r>
          </a:p>
          <a:p>
            <a:endParaRPr lang="en-US" sz="1400" b="1" dirty="0">
              <a:latin typeface="Oriya Sangam MN" charset="0"/>
              <a:ea typeface="Oriya Sangam MN" charset="0"/>
              <a:cs typeface="Oriya Sangam MN" charset="0"/>
            </a:endParaRPr>
          </a:p>
          <a:p>
            <a:pPr marL="285750" indent="-285750">
              <a:buFont typeface="Arial" charset="0"/>
              <a:buChar char="•"/>
            </a:pPr>
            <a:r>
              <a:rPr lang="en-CA" sz="1200" b="1" dirty="0">
                <a:latin typeface="Oriya Sangam MN" charset="0"/>
                <a:ea typeface="Oriya Sangam MN" charset="0"/>
                <a:cs typeface="Oriya Sangam MN" charset="0"/>
              </a:rPr>
              <a:t>Format: </a:t>
            </a:r>
            <a:r>
              <a:rPr lang="en-CA" sz="1200" dirty="0">
                <a:latin typeface="Oriya Sangam MN" charset="0"/>
                <a:ea typeface="Oriya Sangam MN" charset="0"/>
                <a:cs typeface="Oriya Sangam MN" charset="0"/>
              </a:rPr>
              <a:t>The visioning session could be a more hands-on workshop, with a balance of discussion and activities to help generate ideas for the vision.</a:t>
            </a:r>
          </a:p>
          <a:p>
            <a:pPr marL="285750" indent="-285750">
              <a:buFont typeface="Arial" charset="0"/>
              <a:buChar char="•"/>
            </a:pPr>
            <a:r>
              <a:rPr lang="en-CA" sz="1200" b="1" dirty="0">
                <a:latin typeface="Oriya Sangam MN" charset="0"/>
                <a:ea typeface="Oriya Sangam MN" charset="0"/>
                <a:cs typeface="Oriya Sangam MN" charset="0"/>
              </a:rPr>
              <a:t>Materials</a:t>
            </a:r>
            <a:r>
              <a:rPr lang="en-CA" sz="1200" dirty="0">
                <a:latin typeface="Oriya Sangam MN" charset="0"/>
                <a:ea typeface="Oriya Sangam MN" charset="0"/>
                <a:cs typeface="Oriya Sangam MN" charset="0"/>
              </a:rPr>
              <a:t>: Worksheets, synthesis materials (e.g. summary of needs, guiding principles), reference materials (e.g. best practices, an inclusivity guide)</a:t>
            </a:r>
          </a:p>
          <a:p>
            <a:pPr marL="285750" indent="-285750">
              <a:buFont typeface="Arial" charset="0"/>
              <a:buChar char="•"/>
            </a:pPr>
            <a:r>
              <a:rPr lang="en-CA" sz="1200" b="1" dirty="0">
                <a:latin typeface="Oriya Sangam MN" charset="0"/>
                <a:ea typeface="Oriya Sangam MN" charset="0"/>
                <a:cs typeface="Oriya Sangam MN" charset="0"/>
              </a:rPr>
              <a:t>Method: </a:t>
            </a:r>
          </a:p>
          <a:p>
            <a:pPr marL="742950" lvl="1" indent="-285750">
              <a:buFont typeface="Courier New" charset="0"/>
              <a:buChar char="o"/>
            </a:pPr>
            <a:r>
              <a:rPr lang="en-CA" sz="1200" dirty="0">
                <a:latin typeface="Oriya Sangam MN" charset="0"/>
                <a:ea typeface="Oriya Sangam MN" charset="0"/>
                <a:cs typeface="Oriya Sangam MN" charset="0"/>
              </a:rPr>
              <a:t>Using materials, brainstorm ideas for the solution</a:t>
            </a:r>
          </a:p>
          <a:p>
            <a:pPr marL="742950" lvl="1" indent="-285750">
              <a:buFont typeface="Courier New" charset="0"/>
              <a:buChar char="o"/>
            </a:pPr>
            <a:r>
              <a:rPr lang="en-CA" sz="1200" dirty="0">
                <a:latin typeface="Oriya Sangam MN" charset="0"/>
                <a:ea typeface="Oriya Sangam MN" charset="0"/>
                <a:cs typeface="Oriya Sangam MN" charset="0"/>
              </a:rPr>
              <a:t>Refine the concept and identify the design priorities and criteria</a:t>
            </a:r>
            <a:endParaRPr lang="en-US" sz="1400" dirty="0">
              <a:latin typeface="Oriya Sangam MN" charset="0"/>
              <a:ea typeface="Oriya Sangam MN" charset="0"/>
              <a:cs typeface="Oriya Sangam MN" charset="0"/>
            </a:endParaRPr>
          </a:p>
        </p:txBody>
      </p:sp>
      <p:cxnSp>
        <p:nvCxnSpPr>
          <p:cNvPr id="14" name="Straight Connector 13"/>
          <p:cNvCxnSpPr/>
          <p:nvPr/>
        </p:nvCxnSpPr>
        <p:spPr>
          <a:xfrm>
            <a:off x="6336159" y="0"/>
            <a:ext cx="0" cy="685800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7" name="Picture 16" descr="mage result for bullsey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7365" y="1835272"/>
            <a:ext cx="1740540" cy="17405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4"/>
          <a:stretch>
            <a:fillRect/>
          </a:stretch>
        </p:blipFill>
        <p:spPr>
          <a:xfrm>
            <a:off x="1599841" y="1256031"/>
            <a:ext cx="194818" cy="194818"/>
          </a:xfrm>
          <a:prstGeom prst="rect">
            <a:avLst/>
          </a:prstGeom>
        </p:spPr>
      </p:pic>
      <p:sp>
        <p:nvSpPr>
          <p:cNvPr id="15" name="TextBox 14"/>
          <p:cNvSpPr txBox="1"/>
          <p:nvPr/>
        </p:nvSpPr>
        <p:spPr>
          <a:xfrm>
            <a:off x="6977209" y="3827704"/>
            <a:ext cx="5505307" cy="830997"/>
          </a:xfrm>
          <a:prstGeom prst="rect">
            <a:avLst/>
          </a:prstGeom>
          <a:noFill/>
        </p:spPr>
        <p:txBody>
          <a:bodyPr wrap="square" rtlCol="0">
            <a:spAutoFit/>
          </a:bodyPr>
          <a:lstStyle/>
          <a:p>
            <a:r>
              <a:rPr lang="en-US" sz="1200" b="1" dirty="0">
                <a:solidFill>
                  <a:srgbClr val="7030A0"/>
                </a:solidFill>
                <a:latin typeface="Oriya Sangam MN" charset="0"/>
                <a:ea typeface="Oriya Sangam MN" charset="0"/>
                <a:cs typeface="Oriya Sangam MN" charset="0"/>
              </a:rPr>
              <a:t>Sample Topics</a:t>
            </a:r>
          </a:p>
          <a:p>
            <a:pPr marL="285750" indent="-285750">
              <a:buFont typeface="Arial" charset="0"/>
              <a:buChar char="•"/>
            </a:pPr>
            <a:endParaRPr lang="en-US" sz="1200" dirty="0">
              <a:latin typeface="Oriya Sangam MN" charset="0"/>
              <a:ea typeface="Oriya Sangam MN" charset="0"/>
              <a:cs typeface="Oriya Sangam MN" charset="0"/>
            </a:endParaRPr>
          </a:p>
          <a:p>
            <a:pPr marL="285750" indent="-285750">
              <a:buFont typeface="Arial" charset="0"/>
              <a:buChar char="•"/>
            </a:pPr>
            <a:endParaRPr lang="en-US" sz="1200" dirty="0">
              <a:latin typeface="Oriya Sangam MN" charset="0"/>
              <a:ea typeface="Oriya Sangam MN" charset="0"/>
              <a:cs typeface="Oriya Sangam MN" charset="0"/>
            </a:endParaRPr>
          </a:p>
          <a:p>
            <a:pPr marL="285750" indent="-285750">
              <a:buFont typeface="Arial" charset="0"/>
              <a:buChar char="•"/>
            </a:pPr>
            <a:endParaRPr lang="en-US" sz="1200" dirty="0">
              <a:latin typeface="Oriya Sangam MN" charset="0"/>
              <a:ea typeface="Oriya Sangam MN" charset="0"/>
              <a:cs typeface="Oriya Sangam MN" charset="0"/>
            </a:endParaRPr>
          </a:p>
        </p:txBody>
      </p:sp>
      <p:sp>
        <p:nvSpPr>
          <p:cNvPr id="16" name="Rectangle 15"/>
          <p:cNvSpPr/>
          <p:nvPr/>
        </p:nvSpPr>
        <p:spPr>
          <a:xfrm>
            <a:off x="7074746" y="4089225"/>
            <a:ext cx="4482869" cy="2119069"/>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211736" y="4195370"/>
            <a:ext cx="4142064" cy="3046988"/>
          </a:xfrm>
          <a:prstGeom prst="rect">
            <a:avLst/>
          </a:prstGeom>
        </p:spPr>
        <p:txBody>
          <a:bodyPr wrap="square">
            <a:spAutoFit/>
          </a:bodyPr>
          <a:lstStyle/>
          <a:p>
            <a:pPr marL="228600" indent="-228600">
              <a:buFont typeface="+mj-lt"/>
              <a:buAutoNum type="arabicPeriod"/>
            </a:pPr>
            <a:r>
              <a:rPr lang="en-US" sz="1200" b="1" dirty="0">
                <a:solidFill>
                  <a:srgbClr val="7030A0"/>
                </a:solidFill>
                <a:latin typeface="Oriya Sangam MN" charset="0"/>
                <a:ea typeface="Oriya Sangam MN" charset="0"/>
                <a:cs typeface="Oriya Sangam MN" charset="0"/>
              </a:rPr>
              <a:t>Physical Building</a:t>
            </a:r>
            <a:r>
              <a:rPr lang="en-US" sz="1200" dirty="0">
                <a:solidFill>
                  <a:srgbClr val="7030A0"/>
                </a:solidFill>
                <a:latin typeface="Oriya Sangam MN" charset="0"/>
                <a:ea typeface="Oriya Sangam MN" charset="0"/>
                <a:cs typeface="Oriya Sangam MN" charset="0"/>
              </a:rPr>
              <a:t>: location, number of units, number of bedrooms, unit features, amenity spaces, outdoor spaces, staff space</a:t>
            </a:r>
          </a:p>
          <a:p>
            <a:pPr marL="228600" indent="-228600">
              <a:buFont typeface="+mj-lt"/>
              <a:buAutoNum type="arabicPeriod"/>
            </a:pPr>
            <a:r>
              <a:rPr lang="en-US" sz="1200" b="1" dirty="0">
                <a:solidFill>
                  <a:srgbClr val="7030A0"/>
                </a:solidFill>
                <a:latin typeface="Oriya Sangam MN" charset="0"/>
                <a:ea typeface="Oriya Sangam MN" charset="0"/>
                <a:cs typeface="Oriya Sangam MN" charset="0"/>
              </a:rPr>
              <a:t>Tenure and Cost: </a:t>
            </a:r>
            <a:r>
              <a:rPr lang="en-US" sz="1200" dirty="0">
                <a:solidFill>
                  <a:srgbClr val="7030A0"/>
                </a:solidFill>
                <a:latin typeface="Oriya Sangam MN" charset="0"/>
                <a:ea typeface="Oriya Sangam MN" charset="0"/>
                <a:cs typeface="Oriya Sangam MN" charset="0"/>
              </a:rPr>
              <a:t>tenure model (ownership, life lease, rental), proportion of units for individuals with disabilities, affordability levels</a:t>
            </a:r>
          </a:p>
          <a:p>
            <a:pPr marL="228600" indent="-228600">
              <a:buFont typeface="+mj-lt"/>
              <a:buAutoNum type="arabicPeriod"/>
            </a:pPr>
            <a:r>
              <a:rPr lang="en-US" sz="1200" b="1" dirty="0">
                <a:solidFill>
                  <a:srgbClr val="7030A0"/>
                </a:solidFill>
                <a:latin typeface="Oriya Sangam MN" charset="0"/>
                <a:ea typeface="Oriya Sangam MN" charset="0"/>
                <a:cs typeface="Oriya Sangam MN" charset="0"/>
              </a:rPr>
              <a:t>Supports and Services</a:t>
            </a:r>
            <a:r>
              <a:rPr lang="en-US" sz="1200" dirty="0">
                <a:solidFill>
                  <a:srgbClr val="7030A0"/>
                </a:solidFill>
                <a:latin typeface="Oriya Sangam MN" charset="0"/>
                <a:ea typeface="Oriya Sangam MN" charset="0"/>
                <a:cs typeface="Oriya Sangam MN" charset="0"/>
              </a:rPr>
              <a:t>: what kinds of supports, roles in the building, partners, community benefits</a:t>
            </a:r>
          </a:p>
          <a:p>
            <a:pPr marL="228600" indent="-228600">
              <a:buFont typeface="+mj-lt"/>
              <a:buAutoNum type="arabicPeriod"/>
            </a:pPr>
            <a:r>
              <a:rPr lang="en-US" sz="1200" b="1" dirty="0">
                <a:solidFill>
                  <a:srgbClr val="7030A0"/>
                </a:solidFill>
                <a:latin typeface="Oriya Sangam MN" charset="0"/>
                <a:ea typeface="Oriya Sangam MN" charset="0"/>
                <a:cs typeface="Oriya Sangam MN" charset="0"/>
              </a:rPr>
              <a:t>Inclusivity: </a:t>
            </a:r>
            <a:r>
              <a:rPr lang="en-US" sz="1200" dirty="0">
                <a:solidFill>
                  <a:srgbClr val="7030A0"/>
                </a:solidFill>
                <a:latin typeface="Oriya Sangam MN" charset="0"/>
                <a:ea typeface="Oriya Sangam MN" charset="0"/>
                <a:cs typeface="Oriya Sangam MN" charset="0"/>
              </a:rPr>
              <a:t>making sure the vision and concept aligns with our definition of inclusivity</a:t>
            </a:r>
            <a:endParaRPr lang="en-US" sz="1200" b="1" dirty="0">
              <a:solidFill>
                <a:srgbClr val="7030A0"/>
              </a:solidFill>
              <a:latin typeface="Oriya Sangam MN" charset="0"/>
              <a:ea typeface="Oriya Sangam MN" charset="0"/>
              <a:cs typeface="Oriya Sangam MN" charset="0"/>
            </a:endParaRPr>
          </a:p>
          <a:p>
            <a:pPr marL="228600" indent="-228600">
              <a:buFont typeface="+mj-lt"/>
              <a:buAutoNum type="arabicPeriod"/>
            </a:pPr>
            <a:endParaRPr lang="en-US" sz="1200" dirty="0">
              <a:solidFill>
                <a:srgbClr val="7030A0"/>
              </a:solidFill>
              <a:latin typeface="Oriya Sangam MN" charset="0"/>
              <a:ea typeface="Oriya Sangam MN" charset="0"/>
              <a:cs typeface="Oriya Sangam MN" charset="0"/>
            </a:endParaRPr>
          </a:p>
          <a:p>
            <a:endParaRPr lang="en-US" sz="1200" dirty="0">
              <a:solidFill>
                <a:srgbClr val="7030A0"/>
              </a:solidFill>
              <a:latin typeface="Oriya Sangam MN" charset="0"/>
              <a:ea typeface="Oriya Sangam MN" charset="0"/>
              <a:cs typeface="Oriya Sangam MN" charset="0"/>
            </a:endParaRPr>
          </a:p>
          <a:p>
            <a:endParaRPr lang="en-US" sz="1200" dirty="0">
              <a:solidFill>
                <a:srgbClr val="7030A0"/>
              </a:solidFill>
              <a:latin typeface="Oriya Sangam MN" charset="0"/>
              <a:ea typeface="Oriya Sangam MN" charset="0"/>
              <a:cs typeface="Oriya Sangam MN" charset="0"/>
            </a:endParaRPr>
          </a:p>
          <a:p>
            <a:pPr marL="228600" indent="-228600">
              <a:buFont typeface="+mj-lt"/>
              <a:buAutoNum type="arabicPeriod"/>
            </a:pPr>
            <a:endParaRPr lang="en-US" sz="1200" dirty="0">
              <a:solidFill>
                <a:srgbClr val="7030A0"/>
              </a:solidFill>
              <a:latin typeface="Oriya Sangam MN" charset="0"/>
              <a:ea typeface="Oriya Sangam MN" charset="0"/>
              <a:cs typeface="Oriya Sangam MN" charset="0"/>
            </a:endParaRPr>
          </a:p>
          <a:p>
            <a:pPr marL="228600" indent="-228600">
              <a:buFont typeface="+mj-lt"/>
              <a:buAutoNum type="arabicPeriod"/>
            </a:pPr>
            <a:endParaRPr lang="en-US" sz="1200" dirty="0">
              <a:solidFill>
                <a:srgbClr val="7030A0"/>
              </a:solidFill>
              <a:latin typeface="Oriya Sangam MN" charset="0"/>
              <a:ea typeface="Oriya Sangam MN" charset="0"/>
              <a:cs typeface="Oriya Sangam MN" charset="0"/>
            </a:endParaRPr>
          </a:p>
          <a:p>
            <a:pPr marL="228600" indent="-228600">
              <a:buFont typeface="+mj-lt"/>
              <a:buAutoNum type="arabicPeriod"/>
            </a:pPr>
            <a:endParaRPr lang="en-US" sz="1200" dirty="0">
              <a:solidFill>
                <a:srgbClr val="7030A0"/>
              </a:solidFill>
              <a:latin typeface="Oriya Sangam MN" charset="0"/>
              <a:ea typeface="Oriya Sangam MN" charset="0"/>
              <a:cs typeface="Oriya Sangam MN" charset="0"/>
            </a:endParaRPr>
          </a:p>
        </p:txBody>
      </p:sp>
    </p:spTree>
    <p:extLst>
      <p:ext uri="{BB962C8B-B14F-4D97-AF65-F5344CB8AC3E}">
        <p14:creationId xmlns:p14="http://schemas.microsoft.com/office/powerpoint/2010/main" val="636204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CC8AB7-EC8A-0742-88D4-A0FD04CAACC7}" type="slidenum">
              <a:rPr lang="en-US" b="1" smtClean="0">
                <a:solidFill>
                  <a:srgbClr val="7030A0"/>
                </a:solidFill>
                <a:latin typeface="Oriya Sangam MN" charset="0"/>
                <a:ea typeface="Oriya Sangam MN" charset="0"/>
                <a:cs typeface="Oriya Sangam MN" charset="0"/>
              </a:rPr>
              <a:t>13</a:t>
            </a:fld>
            <a:endParaRPr lang="en-US" b="1" dirty="0">
              <a:solidFill>
                <a:srgbClr val="7030A0"/>
              </a:solidFill>
              <a:latin typeface="Oriya Sangam MN" charset="0"/>
              <a:ea typeface="Oriya Sangam MN" charset="0"/>
              <a:cs typeface="Oriya Sangam MN" charset="0"/>
            </a:endParaRPr>
          </a:p>
        </p:txBody>
      </p:sp>
      <p:sp>
        <p:nvSpPr>
          <p:cNvPr id="3" name="Rectangle 2"/>
          <p:cNvSpPr/>
          <p:nvPr/>
        </p:nvSpPr>
        <p:spPr>
          <a:xfrm>
            <a:off x="-23814" y="0"/>
            <a:ext cx="304800"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20093" y="682752"/>
            <a:ext cx="2866043" cy="512318"/>
          </a:xfrm>
          <a:prstGeom prst="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113482" y="771118"/>
            <a:ext cx="3386857" cy="369332"/>
          </a:xfrm>
          <a:prstGeom prst="rect">
            <a:avLst/>
          </a:prstGeom>
          <a:noFill/>
        </p:spPr>
        <p:txBody>
          <a:bodyPr wrap="square" rtlCol="0">
            <a:spAutoFit/>
          </a:bodyPr>
          <a:lstStyle/>
          <a:p>
            <a:r>
              <a:rPr lang="en-US" b="1" dirty="0">
                <a:latin typeface="Oriya Sangam MN" charset="0"/>
                <a:ea typeface="Oriya Sangam MN" charset="0"/>
                <a:cs typeface="Oriya Sangam MN" charset="0"/>
              </a:rPr>
              <a:t>Governance Structure</a:t>
            </a:r>
          </a:p>
        </p:txBody>
      </p:sp>
      <p:sp>
        <p:nvSpPr>
          <p:cNvPr id="10" name="TextBox 9"/>
          <p:cNvSpPr txBox="1"/>
          <p:nvPr/>
        </p:nvSpPr>
        <p:spPr>
          <a:xfrm>
            <a:off x="892829" y="3955693"/>
            <a:ext cx="4609613" cy="1446550"/>
          </a:xfrm>
          <a:prstGeom prst="rect">
            <a:avLst/>
          </a:prstGeom>
          <a:noFill/>
        </p:spPr>
        <p:txBody>
          <a:bodyPr wrap="square" rtlCol="0">
            <a:spAutoFit/>
          </a:bodyPr>
          <a:lstStyle/>
          <a:p>
            <a:r>
              <a:rPr lang="en-US" sz="1400" b="1" dirty="0">
                <a:latin typeface="Oriya Sangam MN" charset="0"/>
                <a:ea typeface="Oriya Sangam MN" charset="0"/>
                <a:cs typeface="Oriya Sangam MN" charset="0"/>
              </a:rPr>
              <a:t>Description:</a:t>
            </a:r>
          </a:p>
          <a:p>
            <a:endParaRPr lang="en-US" sz="1400" b="1" dirty="0">
              <a:latin typeface="Oriya Sangam MN" charset="0"/>
              <a:ea typeface="Oriya Sangam MN" charset="0"/>
              <a:cs typeface="Oriya Sangam MN" charset="0"/>
            </a:endParaRPr>
          </a:p>
          <a:p>
            <a:r>
              <a:rPr lang="en-US" sz="1200" dirty="0">
                <a:latin typeface="Oriya Sangam MN" charset="0"/>
                <a:ea typeface="Oriya Sangam MN" charset="0"/>
                <a:cs typeface="Oriya Sangam MN" charset="0"/>
              </a:rPr>
              <a:t>Determining the governance structure is an important component of the project’s early phase, especially where partnerships are involved. It’s important to make sure that the governance structure is sound, legal, and that board members are prepared for the undertaking of development. </a:t>
            </a:r>
          </a:p>
        </p:txBody>
      </p:sp>
      <p:sp>
        <p:nvSpPr>
          <p:cNvPr id="12" name="TextBox 11"/>
          <p:cNvSpPr txBox="1"/>
          <p:nvPr/>
        </p:nvSpPr>
        <p:spPr>
          <a:xfrm>
            <a:off x="6969142" y="682752"/>
            <a:ext cx="4773679" cy="3785652"/>
          </a:xfrm>
          <a:prstGeom prst="rect">
            <a:avLst/>
          </a:prstGeom>
          <a:noFill/>
        </p:spPr>
        <p:txBody>
          <a:bodyPr wrap="square" rtlCol="0">
            <a:spAutoFit/>
          </a:bodyPr>
          <a:lstStyle/>
          <a:p>
            <a:r>
              <a:rPr lang="en-US" sz="1400" b="1" dirty="0">
                <a:latin typeface="Oriya Sangam MN" charset="0"/>
                <a:ea typeface="Oriya Sangam MN" charset="0"/>
                <a:cs typeface="Oriya Sangam MN" charset="0"/>
              </a:rPr>
              <a:t>Tips:</a:t>
            </a:r>
          </a:p>
          <a:p>
            <a:endParaRPr lang="en-US" sz="1400" b="1" dirty="0">
              <a:latin typeface="Oriya Sangam MN" charset="0"/>
              <a:ea typeface="Oriya Sangam MN" charset="0"/>
              <a:cs typeface="Oriya Sangam MN" charset="0"/>
            </a:endParaRPr>
          </a:p>
          <a:p>
            <a:pPr marL="285750" indent="-285750">
              <a:buFont typeface="Arial" charset="0"/>
              <a:buChar char="•"/>
            </a:pPr>
            <a:r>
              <a:rPr lang="en-US" sz="1200" dirty="0">
                <a:latin typeface="Oriya Sangam MN" charset="0"/>
                <a:ea typeface="Oriya Sangam MN" charset="0"/>
                <a:cs typeface="Oriya Sangam MN" charset="0"/>
              </a:rPr>
              <a:t>Engage in board development activities early on, such as board retreats, risk registry exercises (this may be led by the development consultant)</a:t>
            </a:r>
          </a:p>
          <a:p>
            <a:pPr marL="285750" indent="-285750">
              <a:buFont typeface="Arial" charset="0"/>
              <a:buChar char="•"/>
            </a:pPr>
            <a:r>
              <a:rPr lang="en-US" sz="1200" dirty="0">
                <a:latin typeface="Oriya Sangam MN" charset="0"/>
                <a:ea typeface="Oriya Sangam MN" charset="0"/>
                <a:cs typeface="Oriya Sangam MN" charset="0"/>
              </a:rPr>
              <a:t>Conduct an internal capacity assessment to evaluate the ability of the organization to take on the project, as well as the capacity of individual members</a:t>
            </a:r>
          </a:p>
          <a:p>
            <a:pPr marL="285750" indent="-285750">
              <a:buFont typeface="Arial" charset="0"/>
              <a:buChar char="•"/>
            </a:pPr>
            <a:r>
              <a:rPr lang="en-US" sz="1200" dirty="0">
                <a:latin typeface="Oriya Sangam MN" charset="0"/>
                <a:ea typeface="Oriya Sangam MN" charset="0"/>
                <a:cs typeface="Oriya Sangam MN" charset="0"/>
              </a:rPr>
              <a:t>Get legal advice to make sure the right holding company owns the land; review and revise the holding organization’s by-laws to ensure they are suitable to own and manage an apartment building</a:t>
            </a:r>
          </a:p>
          <a:p>
            <a:pPr marL="285750" indent="-285750">
              <a:buFont typeface="Arial" charset="0"/>
              <a:buChar char="•"/>
            </a:pPr>
            <a:r>
              <a:rPr lang="en-US" sz="1200" dirty="0">
                <a:latin typeface="Oriya Sangam MN" charset="0"/>
                <a:ea typeface="Oriya Sangam MN" charset="0"/>
                <a:cs typeface="Oriya Sangam MN" charset="0"/>
              </a:rPr>
              <a:t>For a partnership between multiple organizations, having the same members on those boards helps to ensure alignment</a:t>
            </a:r>
          </a:p>
          <a:p>
            <a:pPr marL="285750" indent="-285750">
              <a:buFont typeface="Arial" charset="0"/>
              <a:buChar char="•"/>
            </a:pPr>
            <a:endParaRPr lang="en-CA" sz="1400" dirty="0">
              <a:latin typeface="Oriya Sangam MN" charset="0"/>
              <a:ea typeface="Oriya Sangam MN" charset="0"/>
              <a:cs typeface="Oriya Sangam MN" charset="0"/>
            </a:endParaRPr>
          </a:p>
          <a:p>
            <a:pPr marL="285750" indent="-285750">
              <a:buFont typeface="Arial" charset="0"/>
              <a:buChar char="•"/>
            </a:pPr>
            <a:endParaRPr lang="en-US" sz="1400" dirty="0">
              <a:latin typeface="Oriya Sangam MN" charset="0"/>
              <a:ea typeface="Oriya Sangam MN" charset="0"/>
              <a:cs typeface="Oriya Sangam MN" charset="0"/>
            </a:endParaRPr>
          </a:p>
          <a:p>
            <a:pPr marL="285750" indent="-285750">
              <a:buFont typeface="Arial" charset="0"/>
              <a:buChar char="•"/>
            </a:pPr>
            <a:endParaRPr lang="en-US" sz="1400" dirty="0">
              <a:latin typeface="Oriya Sangam MN" charset="0"/>
              <a:ea typeface="Oriya Sangam MN" charset="0"/>
              <a:cs typeface="Oriya Sangam MN" charset="0"/>
            </a:endParaRPr>
          </a:p>
          <a:p>
            <a:pPr marL="285750" indent="-285750">
              <a:buFont typeface="Arial" charset="0"/>
              <a:buChar char="•"/>
            </a:pPr>
            <a:endParaRPr lang="en-US" sz="1400" dirty="0">
              <a:latin typeface="Oriya Sangam MN" charset="0"/>
              <a:ea typeface="Oriya Sangam MN" charset="0"/>
              <a:cs typeface="Oriya Sangam MN" charset="0"/>
            </a:endParaRPr>
          </a:p>
        </p:txBody>
      </p:sp>
      <p:cxnSp>
        <p:nvCxnSpPr>
          <p:cNvPr id="14" name="Straight Connector 13"/>
          <p:cNvCxnSpPr/>
          <p:nvPr/>
        </p:nvCxnSpPr>
        <p:spPr>
          <a:xfrm>
            <a:off x="6336159" y="0"/>
            <a:ext cx="0" cy="685800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5" name="Picture 10" descr="mage result for structur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7454" y="1914808"/>
            <a:ext cx="1661004" cy="166100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010946" y="1201361"/>
            <a:ext cx="1709659" cy="318970"/>
          </a:xfrm>
          <a:prstGeom prst="rect">
            <a:avLst/>
          </a:prstGeom>
          <a:solidFill>
            <a:srgbClr val="7030A0">
              <a:alpha val="57647"/>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1033541" y="1240353"/>
            <a:ext cx="2633082" cy="276999"/>
          </a:xfrm>
          <a:prstGeom prst="rect">
            <a:avLst/>
          </a:prstGeom>
          <a:noFill/>
        </p:spPr>
        <p:txBody>
          <a:bodyPr wrap="square" rtlCol="0">
            <a:spAutoFit/>
          </a:bodyPr>
          <a:lstStyle/>
          <a:p>
            <a:r>
              <a:rPr lang="en-US" sz="1200" b="1" dirty="0">
                <a:solidFill>
                  <a:schemeClr val="bg1"/>
                </a:solidFill>
                <a:latin typeface="Oriya Sangam MN" charset="0"/>
                <a:ea typeface="Oriya Sangam MN" charset="0"/>
                <a:cs typeface="Oriya Sangam MN" charset="0"/>
              </a:rPr>
              <a:t>Guide            Define</a:t>
            </a:r>
          </a:p>
        </p:txBody>
      </p:sp>
      <p:pic>
        <p:nvPicPr>
          <p:cNvPr id="9" name="Picture 8"/>
          <p:cNvPicPr>
            <a:picLocks noChangeAspect="1"/>
          </p:cNvPicPr>
          <p:nvPr/>
        </p:nvPicPr>
        <p:blipFill>
          <a:blip r:embed="rId4"/>
          <a:stretch>
            <a:fillRect/>
          </a:stretch>
        </p:blipFill>
        <p:spPr>
          <a:xfrm>
            <a:off x="1711827" y="1250052"/>
            <a:ext cx="263278" cy="211792"/>
          </a:xfrm>
          <a:prstGeom prst="rect">
            <a:avLst/>
          </a:prstGeom>
        </p:spPr>
      </p:pic>
      <p:sp>
        <p:nvSpPr>
          <p:cNvPr id="19" name="TextBox 18"/>
          <p:cNvSpPr txBox="1"/>
          <p:nvPr/>
        </p:nvSpPr>
        <p:spPr>
          <a:xfrm>
            <a:off x="6969142" y="3679682"/>
            <a:ext cx="5505307" cy="830997"/>
          </a:xfrm>
          <a:prstGeom prst="rect">
            <a:avLst/>
          </a:prstGeom>
          <a:noFill/>
        </p:spPr>
        <p:txBody>
          <a:bodyPr wrap="square" rtlCol="0">
            <a:spAutoFit/>
          </a:bodyPr>
          <a:lstStyle/>
          <a:p>
            <a:r>
              <a:rPr lang="en-US" sz="1200" b="1" dirty="0">
                <a:solidFill>
                  <a:srgbClr val="7030A0"/>
                </a:solidFill>
                <a:latin typeface="Oriya Sangam MN" charset="0"/>
                <a:ea typeface="Oriya Sangam MN" charset="0"/>
                <a:cs typeface="Oriya Sangam MN" charset="0"/>
              </a:rPr>
              <a:t>Sample Structure</a:t>
            </a:r>
          </a:p>
          <a:p>
            <a:pPr marL="285750" indent="-285750">
              <a:buFont typeface="Arial" charset="0"/>
              <a:buChar char="•"/>
            </a:pPr>
            <a:endParaRPr lang="en-US" sz="1200" dirty="0">
              <a:latin typeface="Oriya Sangam MN" charset="0"/>
              <a:ea typeface="Oriya Sangam MN" charset="0"/>
              <a:cs typeface="Oriya Sangam MN" charset="0"/>
            </a:endParaRPr>
          </a:p>
          <a:p>
            <a:pPr marL="285750" indent="-285750">
              <a:buFont typeface="Arial" charset="0"/>
              <a:buChar char="•"/>
            </a:pPr>
            <a:endParaRPr lang="en-US" sz="1200" dirty="0">
              <a:latin typeface="Oriya Sangam MN" charset="0"/>
              <a:ea typeface="Oriya Sangam MN" charset="0"/>
              <a:cs typeface="Oriya Sangam MN" charset="0"/>
            </a:endParaRPr>
          </a:p>
          <a:p>
            <a:pPr marL="285750" indent="-285750">
              <a:buFont typeface="Arial" charset="0"/>
              <a:buChar char="•"/>
            </a:pPr>
            <a:endParaRPr lang="en-US" sz="1200" dirty="0">
              <a:latin typeface="Oriya Sangam MN" charset="0"/>
              <a:ea typeface="Oriya Sangam MN" charset="0"/>
              <a:cs typeface="Oriya Sangam MN" charset="0"/>
            </a:endParaRPr>
          </a:p>
        </p:txBody>
      </p:sp>
      <p:sp>
        <p:nvSpPr>
          <p:cNvPr id="22" name="Rounded Rectangle 21"/>
          <p:cNvSpPr/>
          <p:nvPr/>
        </p:nvSpPr>
        <p:spPr>
          <a:xfrm>
            <a:off x="7704336" y="4851653"/>
            <a:ext cx="1177197" cy="415504"/>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7030A0"/>
                </a:solidFill>
                <a:latin typeface="Oriya Sangam MN" charset="0"/>
                <a:ea typeface="Oriya Sangam MN" charset="0"/>
                <a:cs typeface="Oriya Sangam MN" charset="0"/>
              </a:rPr>
              <a:t>Housing Corporation</a:t>
            </a:r>
          </a:p>
        </p:txBody>
      </p:sp>
      <p:sp>
        <p:nvSpPr>
          <p:cNvPr id="29" name="Rounded Rectangle 28">
            <a:extLst>
              <a:ext uri="{FF2B5EF4-FFF2-40B4-BE49-F238E27FC236}">
                <a16:creationId xmlns:a16="http://schemas.microsoft.com/office/drawing/2014/main" id="{6403E922-E79D-9643-935E-ED428EA7FBEE}"/>
              </a:ext>
            </a:extLst>
          </p:cNvPr>
          <p:cNvSpPr/>
          <p:nvPr/>
        </p:nvSpPr>
        <p:spPr>
          <a:xfrm>
            <a:off x="9461590" y="4890420"/>
            <a:ext cx="1177197" cy="415504"/>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7030A0"/>
                </a:solidFill>
                <a:latin typeface="Oriya Sangam MN" charset="0"/>
                <a:ea typeface="Oriya Sangam MN" charset="0"/>
                <a:cs typeface="Oriya Sangam MN" charset="0"/>
              </a:rPr>
              <a:t>Support Agency</a:t>
            </a:r>
          </a:p>
        </p:txBody>
      </p:sp>
      <p:sp>
        <p:nvSpPr>
          <p:cNvPr id="31" name="Rounded Rectangle 30">
            <a:extLst>
              <a:ext uri="{FF2B5EF4-FFF2-40B4-BE49-F238E27FC236}">
                <a16:creationId xmlns:a16="http://schemas.microsoft.com/office/drawing/2014/main" id="{14521386-2F48-CB4A-85FD-4FD0CC1CFBFE}"/>
              </a:ext>
            </a:extLst>
          </p:cNvPr>
          <p:cNvSpPr/>
          <p:nvPr/>
        </p:nvSpPr>
        <p:spPr>
          <a:xfrm>
            <a:off x="10964068" y="4871001"/>
            <a:ext cx="684987" cy="415504"/>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7030A0"/>
                </a:solidFill>
                <a:latin typeface="Oriya Sangam MN" charset="0"/>
                <a:ea typeface="Oriya Sangam MN" charset="0"/>
                <a:cs typeface="Oriya Sangam MN" charset="0"/>
              </a:rPr>
              <a:t>Charity</a:t>
            </a:r>
          </a:p>
        </p:txBody>
      </p:sp>
      <p:sp>
        <p:nvSpPr>
          <p:cNvPr id="32" name="Rounded Rectangle 31">
            <a:extLst>
              <a:ext uri="{FF2B5EF4-FFF2-40B4-BE49-F238E27FC236}">
                <a16:creationId xmlns:a16="http://schemas.microsoft.com/office/drawing/2014/main" id="{DC30C8B1-2F1D-E948-9AD2-E7E119BC846D}"/>
              </a:ext>
            </a:extLst>
          </p:cNvPr>
          <p:cNvSpPr/>
          <p:nvPr/>
        </p:nvSpPr>
        <p:spPr>
          <a:xfrm>
            <a:off x="9452465" y="4082395"/>
            <a:ext cx="1177197" cy="415504"/>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7030A0"/>
                </a:solidFill>
                <a:latin typeface="Oriya Sangam MN" charset="0"/>
                <a:ea typeface="Oriya Sangam MN" charset="0"/>
                <a:cs typeface="Oriya Sangam MN" charset="0"/>
              </a:rPr>
              <a:t>Board</a:t>
            </a:r>
          </a:p>
        </p:txBody>
      </p:sp>
      <p:sp>
        <p:nvSpPr>
          <p:cNvPr id="33" name="Rounded Rectangle 32">
            <a:extLst>
              <a:ext uri="{FF2B5EF4-FFF2-40B4-BE49-F238E27FC236}">
                <a16:creationId xmlns:a16="http://schemas.microsoft.com/office/drawing/2014/main" id="{9DA53CCF-A1B4-5542-9837-6AD75BFE152A}"/>
              </a:ext>
            </a:extLst>
          </p:cNvPr>
          <p:cNvSpPr/>
          <p:nvPr/>
        </p:nvSpPr>
        <p:spPr>
          <a:xfrm>
            <a:off x="7575172" y="5646897"/>
            <a:ext cx="742070" cy="415504"/>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7030A0"/>
                </a:solidFill>
                <a:latin typeface="Oriya Sangam MN" charset="0"/>
                <a:ea typeface="Oriya Sangam MN" charset="0"/>
                <a:cs typeface="Oriya Sangam MN" charset="0"/>
              </a:rPr>
              <a:t>Building</a:t>
            </a:r>
          </a:p>
        </p:txBody>
      </p:sp>
      <p:cxnSp>
        <p:nvCxnSpPr>
          <p:cNvPr id="52" name="Elbow Connector 51">
            <a:extLst>
              <a:ext uri="{FF2B5EF4-FFF2-40B4-BE49-F238E27FC236}">
                <a16:creationId xmlns:a16="http://schemas.microsoft.com/office/drawing/2014/main" id="{657A14AF-0281-3B40-A2E4-2DD67967BC5E}"/>
              </a:ext>
            </a:extLst>
          </p:cNvPr>
          <p:cNvCxnSpPr>
            <a:cxnSpLocks/>
            <a:stCxn id="32" idx="1"/>
            <a:endCxn id="22" idx="0"/>
          </p:cNvCxnSpPr>
          <p:nvPr/>
        </p:nvCxnSpPr>
        <p:spPr>
          <a:xfrm rot="10800000" flipV="1">
            <a:off x="8292935" y="4290147"/>
            <a:ext cx="1159530" cy="561506"/>
          </a:xfrm>
          <a:prstGeom prst="bentConnector2">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3708FF26-3553-8A4F-B46F-681083DE3258}"/>
              </a:ext>
            </a:extLst>
          </p:cNvPr>
          <p:cNvSpPr txBox="1"/>
          <p:nvPr/>
        </p:nvSpPr>
        <p:spPr>
          <a:xfrm>
            <a:off x="10432991" y="5485042"/>
            <a:ext cx="700833" cy="215444"/>
          </a:xfrm>
          <a:prstGeom prst="rect">
            <a:avLst/>
          </a:prstGeom>
          <a:noFill/>
        </p:spPr>
        <p:txBody>
          <a:bodyPr wrap="square" rtlCol="0">
            <a:spAutoFit/>
          </a:bodyPr>
          <a:lstStyle/>
          <a:p>
            <a:r>
              <a:rPr lang="en-US" sz="800" dirty="0">
                <a:solidFill>
                  <a:srgbClr val="7030A0"/>
                </a:solidFill>
                <a:latin typeface="Oriya Sangam MN" pitchFamily="2" charset="0"/>
                <a:cs typeface="Oriya Sangam MN" pitchFamily="2" charset="0"/>
              </a:rPr>
              <a:t>Donations</a:t>
            </a:r>
          </a:p>
        </p:txBody>
      </p:sp>
      <p:cxnSp>
        <p:nvCxnSpPr>
          <p:cNvPr id="70" name="Straight Arrow Connector 69">
            <a:extLst>
              <a:ext uri="{FF2B5EF4-FFF2-40B4-BE49-F238E27FC236}">
                <a16:creationId xmlns:a16="http://schemas.microsoft.com/office/drawing/2014/main" id="{A2D5B86A-8DD4-EA45-8131-BBFD0038AA6C}"/>
              </a:ext>
            </a:extLst>
          </p:cNvPr>
          <p:cNvCxnSpPr>
            <a:stCxn id="32" idx="2"/>
            <a:endCxn id="29" idx="0"/>
          </p:cNvCxnSpPr>
          <p:nvPr/>
        </p:nvCxnSpPr>
        <p:spPr>
          <a:xfrm>
            <a:off x="10041064" y="4497899"/>
            <a:ext cx="9125" cy="392521"/>
          </a:xfrm>
          <a:prstGeom prst="straightConnector1">
            <a:avLst/>
          </a:prstGeom>
          <a:ln>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0" name="Rounded Rectangle 79">
            <a:extLst>
              <a:ext uri="{FF2B5EF4-FFF2-40B4-BE49-F238E27FC236}">
                <a16:creationId xmlns:a16="http://schemas.microsoft.com/office/drawing/2014/main" id="{7BC178EA-95ED-4948-B52B-AA317E7C8220}"/>
              </a:ext>
            </a:extLst>
          </p:cNvPr>
          <p:cNvSpPr/>
          <p:nvPr/>
        </p:nvSpPr>
        <p:spPr>
          <a:xfrm>
            <a:off x="8461503" y="5640908"/>
            <a:ext cx="754608" cy="415504"/>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7030A0"/>
                </a:solidFill>
                <a:latin typeface="Oriya Sangam MN" charset="0"/>
                <a:ea typeface="Oriya Sangam MN" charset="0"/>
                <a:cs typeface="Oriya Sangam MN" charset="0"/>
              </a:rPr>
              <a:t>Tenants</a:t>
            </a:r>
          </a:p>
        </p:txBody>
      </p:sp>
      <p:cxnSp>
        <p:nvCxnSpPr>
          <p:cNvPr id="94" name="Elbow Connector 93">
            <a:extLst>
              <a:ext uri="{FF2B5EF4-FFF2-40B4-BE49-F238E27FC236}">
                <a16:creationId xmlns:a16="http://schemas.microsoft.com/office/drawing/2014/main" id="{F84A7C31-DE50-AF48-9A3E-9F477B4B780B}"/>
              </a:ext>
            </a:extLst>
          </p:cNvPr>
          <p:cNvCxnSpPr>
            <a:cxnSpLocks/>
            <a:stCxn id="22" idx="2"/>
            <a:endCxn id="33" idx="0"/>
          </p:cNvCxnSpPr>
          <p:nvPr/>
        </p:nvCxnSpPr>
        <p:spPr>
          <a:xfrm rot="5400000">
            <a:off x="7929701" y="5283663"/>
            <a:ext cx="379740" cy="346728"/>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Elbow Connector 99">
            <a:extLst>
              <a:ext uri="{FF2B5EF4-FFF2-40B4-BE49-F238E27FC236}">
                <a16:creationId xmlns:a16="http://schemas.microsoft.com/office/drawing/2014/main" id="{726C4B77-2B46-8446-9531-40C5EB581828}"/>
              </a:ext>
            </a:extLst>
          </p:cNvPr>
          <p:cNvCxnSpPr>
            <a:cxnSpLocks/>
            <a:stCxn id="80" idx="0"/>
            <a:endCxn id="22" idx="2"/>
          </p:cNvCxnSpPr>
          <p:nvPr/>
        </p:nvCxnSpPr>
        <p:spPr>
          <a:xfrm rot="16200000" flipV="1">
            <a:off x="8378996" y="5181097"/>
            <a:ext cx="373751" cy="545872"/>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2A4B8E7A-78CD-9E48-ABB0-C1636BE17F5B}"/>
              </a:ext>
            </a:extLst>
          </p:cNvPr>
          <p:cNvSpPr txBox="1"/>
          <p:nvPr/>
        </p:nvSpPr>
        <p:spPr>
          <a:xfrm>
            <a:off x="8359092" y="5271249"/>
            <a:ext cx="429926" cy="215444"/>
          </a:xfrm>
          <a:prstGeom prst="rect">
            <a:avLst/>
          </a:prstGeom>
          <a:noFill/>
        </p:spPr>
        <p:txBody>
          <a:bodyPr wrap="none" rtlCol="0">
            <a:spAutoFit/>
          </a:bodyPr>
          <a:lstStyle/>
          <a:p>
            <a:r>
              <a:rPr lang="en-US" sz="800" dirty="0">
                <a:solidFill>
                  <a:srgbClr val="7030A0"/>
                </a:solidFill>
                <a:latin typeface="Oriya Sangam MN" pitchFamily="2" charset="0"/>
                <a:cs typeface="Oriya Sangam MN" pitchFamily="2" charset="0"/>
              </a:rPr>
              <a:t>Rent</a:t>
            </a:r>
          </a:p>
        </p:txBody>
      </p:sp>
      <p:cxnSp>
        <p:nvCxnSpPr>
          <p:cNvPr id="106" name="Elbow Connector 105">
            <a:extLst>
              <a:ext uri="{FF2B5EF4-FFF2-40B4-BE49-F238E27FC236}">
                <a16:creationId xmlns:a16="http://schemas.microsoft.com/office/drawing/2014/main" id="{CF2E6CA2-2CAE-CC4A-804B-E194C5AC19E2}"/>
              </a:ext>
            </a:extLst>
          </p:cNvPr>
          <p:cNvCxnSpPr>
            <a:cxnSpLocks/>
            <a:stCxn id="29" idx="1"/>
            <a:endCxn id="80" idx="3"/>
          </p:cNvCxnSpPr>
          <p:nvPr/>
        </p:nvCxnSpPr>
        <p:spPr>
          <a:xfrm rot="10800000" flipV="1">
            <a:off x="9216112" y="5098172"/>
            <a:ext cx="245479" cy="750488"/>
          </a:xfrm>
          <a:prstGeom prst="bent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A6B1F737-3965-5C4E-A8F6-7009F474B88E}"/>
              </a:ext>
            </a:extLst>
          </p:cNvPr>
          <p:cNvSpPr txBox="1"/>
          <p:nvPr/>
        </p:nvSpPr>
        <p:spPr>
          <a:xfrm rot="16200000">
            <a:off x="8983078" y="5324001"/>
            <a:ext cx="591829" cy="215444"/>
          </a:xfrm>
          <a:prstGeom prst="rect">
            <a:avLst/>
          </a:prstGeom>
          <a:noFill/>
        </p:spPr>
        <p:txBody>
          <a:bodyPr wrap="square" rtlCol="0">
            <a:spAutoFit/>
          </a:bodyPr>
          <a:lstStyle/>
          <a:p>
            <a:r>
              <a:rPr lang="en-US" sz="800" dirty="0">
                <a:solidFill>
                  <a:srgbClr val="7030A0"/>
                </a:solidFill>
                <a:latin typeface="Oriya Sangam MN" pitchFamily="2" charset="0"/>
                <a:cs typeface="Oriya Sangam MN" pitchFamily="2" charset="0"/>
              </a:rPr>
              <a:t>Support</a:t>
            </a:r>
          </a:p>
        </p:txBody>
      </p:sp>
      <p:sp>
        <p:nvSpPr>
          <p:cNvPr id="117" name="TextBox 116">
            <a:extLst>
              <a:ext uri="{FF2B5EF4-FFF2-40B4-BE49-F238E27FC236}">
                <a16:creationId xmlns:a16="http://schemas.microsoft.com/office/drawing/2014/main" id="{B3753D26-C4AC-A649-88B4-6698AD1DC9FE}"/>
              </a:ext>
            </a:extLst>
          </p:cNvPr>
          <p:cNvSpPr txBox="1"/>
          <p:nvPr/>
        </p:nvSpPr>
        <p:spPr>
          <a:xfrm>
            <a:off x="8227275" y="4074499"/>
            <a:ext cx="990977" cy="215444"/>
          </a:xfrm>
          <a:prstGeom prst="rect">
            <a:avLst/>
          </a:prstGeom>
          <a:noFill/>
        </p:spPr>
        <p:txBody>
          <a:bodyPr wrap="none" rtlCol="0">
            <a:spAutoFit/>
          </a:bodyPr>
          <a:lstStyle/>
          <a:p>
            <a:r>
              <a:rPr lang="en-US" sz="800" dirty="0">
                <a:solidFill>
                  <a:srgbClr val="7030A0"/>
                </a:solidFill>
                <a:latin typeface="Oriya Sangam MN" pitchFamily="2" charset="0"/>
                <a:cs typeface="Oriya Sangam MN" pitchFamily="2" charset="0"/>
              </a:rPr>
              <a:t>Board Members</a:t>
            </a:r>
          </a:p>
        </p:txBody>
      </p:sp>
      <p:sp>
        <p:nvSpPr>
          <p:cNvPr id="118" name="TextBox 117">
            <a:extLst>
              <a:ext uri="{FF2B5EF4-FFF2-40B4-BE49-F238E27FC236}">
                <a16:creationId xmlns:a16="http://schemas.microsoft.com/office/drawing/2014/main" id="{653C5935-E389-924F-8E28-F2A04CEFF644}"/>
              </a:ext>
            </a:extLst>
          </p:cNvPr>
          <p:cNvSpPr txBox="1"/>
          <p:nvPr/>
        </p:nvSpPr>
        <p:spPr>
          <a:xfrm>
            <a:off x="10638336" y="4091354"/>
            <a:ext cx="990977" cy="215444"/>
          </a:xfrm>
          <a:prstGeom prst="rect">
            <a:avLst/>
          </a:prstGeom>
          <a:noFill/>
        </p:spPr>
        <p:txBody>
          <a:bodyPr wrap="square" rtlCol="0">
            <a:spAutoFit/>
          </a:bodyPr>
          <a:lstStyle/>
          <a:p>
            <a:r>
              <a:rPr lang="en-US" sz="800" dirty="0">
                <a:solidFill>
                  <a:srgbClr val="7030A0"/>
                </a:solidFill>
                <a:latin typeface="Oriya Sangam MN" pitchFamily="2" charset="0"/>
                <a:cs typeface="Oriya Sangam MN" pitchFamily="2" charset="0"/>
              </a:rPr>
              <a:t>Board Members</a:t>
            </a:r>
          </a:p>
        </p:txBody>
      </p:sp>
      <p:sp>
        <p:nvSpPr>
          <p:cNvPr id="119" name="TextBox 118">
            <a:extLst>
              <a:ext uri="{FF2B5EF4-FFF2-40B4-BE49-F238E27FC236}">
                <a16:creationId xmlns:a16="http://schemas.microsoft.com/office/drawing/2014/main" id="{F5A7DD9E-96E1-0C41-B817-D9C5A4601EEA}"/>
              </a:ext>
            </a:extLst>
          </p:cNvPr>
          <p:cNvSpPr txBox="1"/>
          <p:nvPr/>
        </p:nvSpPr>
        <p:spPr>
          <a:xfrm>
            <a:off x="10022888" y="4621236"/>
            <a:ext cx="990977" cy="215444"/>
          </a:xfrm>
          <a:prstGeom prst="rect">
            <a:avLst/>
          </a:prstGeom>
          <a:noFill/>
        </p:spPr>
        <p:txBody>
          <a:bodyPr wrap="square" rtlCol="0">
            <a:spAutoFit/>
          </a:bodyPr>
          <a:lstStyle/>
          <a:p>
            <a:r>
              <a:rPr lang="en-US" sz="800" dirty="0">
                <a:solidFill>
                  <a:srgbClr val="7030A0"/>
                </a:solidFill>
                <a:latin typeface="Oriya Sangam MN" pitchFamily="2" charset="0"/>
                <a:cs typeface="Oriya Sangam MN" pitchFamily="2" charset="0"/>
              </a:rPr>
              <a:t>Board Members</a:t>
            </a:r>
          </a:p>
        </p:txBody>
      </p:sp>
      <p:sp>
        <p:nvSpPr>
          <p:cNvPr id="135" name="Rounded Rectangle 134">
            <a:extLst>
              <a:ext uri="{FF2B5EF4-FFF2-40B4-BE49-F238E27FC236}">
                <a16:creationId xmlns:a16="http://schemas.microsoft.com/office/drawing/2014/main" id="{2E9245C4-762A-E348-9F96-6B6E42FC9140}"/>
              </a:ext>
            </a:extLst>
          </p:cNvPr>
          <p:cNvSpPr/>
          <p:nvPr/>
        </p:nvSpPr>
        <p:spPr>
          <a:xfrm>
            <a:off x="6731857" y="5096569"/>
            <a:ext cx="900078" cy="415504"/>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7030A0"/>
                </a:solidFill>
                <a:latin typeface="Oriya Sangam MN" charset="0"/>
                <a:ea typeface="Oriya Sangam MN" charset="0"/>
                <a:cs typeface="Oriya Sangam MN" charset="0"/>
              </a:rPr>
              <a:t>Property Management Firm</a:t>
            </a:r>
          </a:p>
        </p:txBody>
      </p:sp>
      <p:cxnSp>
        <p:nvCxnSpPr>
          <p:cNvPr id="163" name="Elbow Connector 162">
            <a:extLst>
              <a:ext uri="{FF2B5EF4-FFF2-40B4-BE49-F238E27FC236}">
                <a16:creationId xmlns:a16="http://schemas.microsoft.com/office/drawing/2014/main" id="{30DB26C6-65A7-FA4D-8124-058BBBC6EACF}"/>
              </a:ext>
            </a:extLst>
          </p:cNvPr>
          <p:cNvCxnSpPr/>
          <p:nvPr/>
        </p:nvCxnSpPr>
        <p:spPr>
          <a:xfrm rot="10800000" flipV="1">
            <a:off x="7142705" y="4939252"/>
            <a:ext cx="561631" cy="157316"/>
          </a:xfrm>
          <a:prstGeom prst="bentConnector2">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767C8554-8010-1F45-9B3B-7311BF45C753}"/>
              </a:ext>
            </a:extLst>
          </p:cNvPr>
          <p:cNvCxnSpPr>
            <a:cxnSpLocks/>
            <a:stCxn id="80" idx="1"/>
            <a:endCxn id="33" idx="3"/>
          </p:cNvCxnSpPr>
          <p:nvPr/>
        </p:nvCxnSpPr>
        <p:spPr>
          <a:xfrm flipH="1">
            <a:off x="8317242" y="5848660"/>
            <a:ext cx="144261" cy="5989"/>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036325" y="3955693"/>
            <a:ext cx="4458401"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135" idx="2"/>
            <a:endCxn id="33" idx="1"/>
          </p:cNvCxnSpPr>
          <p:nvPr/>
        </p:nvCxnSpPr>
        <p:spPr>
          <a:xfrm rot="16200000" flipH="1">
            <a:off x="7207246" y="5486723"/>
            <a:ext cx="342576" cy="393276"/>
          </a:xfrm>
          <a:prstGeom prst="bentConnector2">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Elbow Connector 65">
            <a:extLst>
              <a:ext uri="{FF2B5EF4-FFF2-40B4-BE49-F238E27FC236}">
                <a16:creationId xmlns:a16="http://schemas.microsoft.com/office/drawing/2014/main" id="{657A14AF-0281-3B40-A2E4-2DD67967BC5E}"/>
              </a:ext>
            </a:extLst>
          </p:cNvPr>
          <p:cNvCxnSpPr>
            <a:cxnSpLocks/>
          </p:cNvCxnSpPr>
          <p:nvPr/>
        </p:nvCxnSpPr>
        <p:spPr>
          <a:xfrm>
            <a:off x="10626745" y="4287289"/>
            <a:ext cx="648000" cy="576000"/>
          </a:xfrm>
          <a:prstGeom prst="bentConnector2">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57" name="Freeform 56"/>
          <p:cNvSpPr/>
          <p:nvPr/>
        </p:nvSpPr>
        <p:spPr>
          <a:xfrm>
            <a:off x="10424160" y="5286634"/>
            <a:ext cx="782320" cy="182880"/>
          </a:xfrm>
          <a:custGeom>
            <a:avLst/>
            <a:gdLst>
              <a:gd name="connsiteX0" fmla="*/ 782320 w 782320"/>
              <a:gd name="connsiteY0" fmla="*/ 0 h 182880"/>
              <a:gd name="connsiteX1" fmla="*/ 782320 w 782320"/>
              <a:gd name="connsiteY1" fmla="*/ 182880 h 182880"/>
              <a:gd name="connsiteX2" fmla="*/ 0 w 782320"/>
              <a:gd name="connsiteY2" fmla="*/ 182880 h 182880"/>
              <a:gd name="connsiteX3" fmla="*/ 0 w 782320"/>
              <a:gd name="connsiteY3" fmla="*/ 30480 h 182880"/>
            </a:gdLst>
            <a:ahLst/>
            <a:cxnLst>
              <a:cxn ang="0">
                <a:pos x="connsiteX0" y="connsiteY0"/>
              </a:cxn>
              <a:cxn ang="0">
                <a:pos x="connsiteX1" y="connsiteY1"/>
              </a:cxn>
              <a:cxn ang="0">
                <a:pos x="connsiteX2" y="connsiteY2"/>
              </a:cxn>
              <a:cxn ang="0">
                <a:pos x="connsiteX3" y="connsiteY3"/>
              </a:cxn>
            </a:cxnLst>
            <a:rect l="l" t="t" r="r" b="b"/>
            <a:pathLst>
              <a:path w="782320" h="182880">
                <a:moveTo>
                  <a:pt x="782320" y="0"/>
                </a:moveTo>
                <a:lnTo>
                  <a:pt x="782320" y="182880"/>
                </a:lnTo>
                <a:lnTo>
                  <a:pt x="0" y="182880"/>
                </a:lnTo>
                <a:lnTo>
                  <a:pt x="0" y="30480"/>
                </a:lnTo>
              </a:path>
            </a:pathLst>
          </a:custGeom>
          <a:noFill/>
          <a:ln>
            <a:solidFill>
              <a:srgbClr val="7030A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4064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CC8AB7-EC8A-0742-88D4-A0FD04CAACC7}" type="slidenum">
              <a:rPr lang="en-US" b="1" smtClean="0">
                <a:solidFill>
                  <a:srgbClr val="7030A0"/>
                </a:solidFill>
                <a:latin typeface="Oriya Sangam MN" charset="0"/>
                <a:ea typeface="Oriya Sangam MN" charset="0"/>
                <a:cs typeface="Oriya Sangam MN" charset="0"/>
              </a:rPr>
              <a:t>14</a:t>
            </a:fld>
            <a:endParaRPr lang="en-US" b="1">
              <a:solidFill>
                <a:srgbClr val="7030A0"/>
              </a:solidFill>
              <a:latin typeface="Oriya Sangam MN" charset="0"/>
              <a:ea typeface="Oriya Sangam MN" charset="0"/>
              <a:cs typeface="Oriya Sangam MN" charset="0"/>
            </a:endParaRPr>
          </a:p>
        </p:txBody>
      </p:sp>
      <p:sp>
        <p:nvSpPr>
          <p:cNvPr id="3" name="Rectangle 2"/>
          <p:cNvSpPr/>
          <p:nvPr/>
        </p:nvSpPr>
        <p:spPr>
          <a:xfrm>
            <a:off x="-23814" y="0"/>
            <a:ext cx="304800"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169877" y="3214747"/>
            <a:ext cx="3963607" cy="2123658"/>
          </a:xfrm>
          <a:prstGeom prst="rect">
            <a:avLst/>
          </a:prstGeom>
          <a:noFill/>
        </p:spPr>
        <p:txBody>
          <a:bodyPr wrap="square" rtlCol="0">
            <a:spAutoFit/>
          </a:bodyPr>
          <a:lstStyle/>
          <a:p>
            <a:pPr marL="285750" indent="-285750">
              <a:buFont typeface="Wingdings" charset="2"/>
              <a:buChar char="q"/>
            </a:pPr>
            <a:r>
              <a:rPr lang="en-CA" sz="1200" dirty="0">
                <a:solidFill>
                  <a:srgbClr val="7030A0"/>
                </a:solidFill>
                <a:latin typeface="Oriya Sangam MN" charset="0"/>
                <a:ea typeface="Oriya Sangam MN" charset="0"/>
                <a:cs typeface="Oriya Sangam MN" charset="0"/>
              </a:rPr>
              <a:t>Create a needs assessment</a:t>
            </a:r>
          </a:p>
          <a:p>
            <a:pPr marL="285750" indent="-285750">
              <a:buFont typeface="Wingdings" charset="2"/>
              <a:buChar char="q"/>
            </a:pPr>
            <a:r>
              <a:rPr lang="en-CA" sz="1200" dirty="0">
                <a:solidFill>
                  <a:srgbClr val="7030A0"/>
                </a:solidFill>
                <a:latin typeface="Oriya Sangam MN" charset="0"/>
                <a:ea typeface="Oriya Sangam MN" charset="0"/>
                <a:cs typeface="Oriya Sangam MN" charset="0"/>
              </a:rPr>
              <a:t>Create a business plan</a:t>
            </a:r>
          </a:p>
          <a:p>
            <a:pPr marL="285750" indent="-285750">
              <a:buFont typeface="Wingdings" charset="2"/>
              <a:buChar char="q"/>
            </a:pPr>
            <a:r>
              <a:rPr lang="en-CA" sz="1200" dirty="0">
                <a:solidFill>
                  <a:srgbClr val="7030A0"/>
                </a:solidFill>
                <a:latin typeface="Oriya Sangam MN" charset="0"/>
                <a:ea typeface="Oriya Sangam MN" charset="0"/>
                <a:cs typeface="Oriya Sangam MN" charset="0"/>
              </a:rPr>
              <a:t>Create a pro-forma</a:t>
            </a:r>
          </a:p>
          <a:p>
            <a:pPr marL="285750" indent="-285750">
              <a:buFont typeface="Wingdings" charset="2"/>
              <a:buChar char="q"/>
            </a:pPr>
            <a:r>
              <a:rPr lang="en-CA" sz="1200" dirty="0">
                <a:solidFill>
                  <a:srgbClr val="7030A0"/>
                </a:solidFill>
                <a:latin typeface="Oriya Sangam MN" charset="0"/>
                <a:ea typeface="Oriya Sangam MN" charset="0"/>
                <a:cs typeface="Oriya Sangam MN" charset="0"/>
              </a:rPr>
              <a:t>Determine the first year operating budget (part of the pro forma)</a:t>
            </a:r>
          </a:p>
          <a:p>
            <a:pPr marL="285750" indent="-285750">
              <a:buFont typeface="Wingdings" charset="2"/>
              <a:buChar char="q"/>
            </a:pPr>
            <a:r>
              <a:rPr lang="en-CA" sz="1200" dirty="0">
                <a:solidFill>
                  <a:srgbClr val="7030A0"/>
                </a:solidFill>
                <a:latin typeface="Oriya Sangam MN" charset="0"/>
                <a:ea typeface="Oriya Sangam MN" charset="0"/>
                <a:cs typeface="Oriya Sangam MN" charset="0"/>
              </a:rPr>
              <a:t>Determine the timeline</a:t>
            </a:r>
          </a:p>
          <a:p>
            <a:pPr marL="285750" indent="-285750">
              <a:buFont typeface="Wingdings" charset="2"/>
              <a:buChar char="q"/>
            </a:pPr>
            <a:r>
              <a:rPr lang="en-CA" sz="1200" dirty="0">
                <a:solidFill>
                  <a:srgbClr val="7030A0"/>
                </a:solidFill>
                <a:latin typeface="Oriya Sangam MN" charset="0"/>
                <a:ea typeface="Oriya Sangam MN" charset="0"/>
                <a:cs typeface="Oriya Sangam MN" charset="0"/>
              </a:rPr>
              <a:t>Apply for initial funding (e.g. SEED)</a:t>
            </a:r>
          </a:p>
          <a:p>
            <a:pPr marL="285750" indent="-285750">
              <a:buFont typeface="Wingdings" charset="2"/>
              <a:buChar char="q"/>
            </a:pPr>
            <a:endParaRPr lang="en-CA" sz="1200" dirty="0">
              <a:solidFill>
                <a:srgbClr val="7030A0"/>
              </a:solidFill>
              <a:latin typeface="Oriya Sangam MN" charset="0"/>
              <a:ea typeface="Oriya Sangam MN" charset="0"/>
              <a:cs typeface="Oriya Sangam MN" charset="0"/>
            </a:endParaRPr>
          </a:p>
          <a:p>
            <a:pPr marL="285750" indent="-285750">
              <a:buFont typeface="Wingdings" charset="2"/>
              <a:buChar char="q"/>
            </a:pPr>
            <a:endParaRPr lang="en-CA" sz="1200" dirty="0">
              <a:solidFill>
                <a:srgbClr val="7030A0"/>
              </a:solidFill>
              <a:latin typeface="Oriya Sangam MN" charset="0"/>
              <a:ea typeface="Oriya Sangam MN" charset="0"/>
              <a:cs typeface="Oriya Sangam MN" charset="0"/>
            </a:endParaRPr>
          </a:p>
          <a:p>
            <a:pPr marL="285750" indent="-285750">
              <a:buFont typeface="Wingdings" charset="2"/>
              <a:buChar char="q"/>
            </a:pPr>
            <a:endParaRPr lang="en-CA" sz="1200" dirty="0">
              <a:solidFill>
                <a:srgbClr val="7030A0"/>
              </a:solidFill>
              <a:latin typeface="Oriya Sangam MN" charset="0"/>
              <a:ea typeface="Oriya Sangam MN" charset="0"/>
              <a:cs typeface="Oriya Sangam MN" charset="0"/>
            </a:endParaRPr>
          </a:p>
          <a:p>
            <a:pPr marL="285750" indent="-285750">
              <a:buFont typeface="Wingdings" charset="2"/>
              <a:buChar char="q"/>
            </a:pPr>
            <a:endParaRPr lang="en-US" sz="1200" dirty="0">
              <a:solidFill>
                <a:srgbClr val="7030A0"/>
              </a:solidFill>
              <a:latin typeface="Oriya Sangam MN" charset="0"/>
              <a:ea typeface="Oriya Sangam MN" charset="0"/>
              <a:cs typeface="Oriya Sangam MN" charset="0"/>
            </a:endParaRPr>
          </a:p>
        </p:txBody>
      </p:sp>
      <p:sp>
        <p:nvSpPr>
          <p:cNvPr id="10" name="TextBox 9"/>
          <p:cNvSpPr txBox="1"/>
          <p:nvPr/>
        </p:nvSpPr>
        <p:spPr>
          <a:xfrm>
            <a:off x="892829" y="3955693"/>
            <a:ext cx="4609613" cy="1785104"/>
          </a:xfrm>
          <a:prstGeom prst="rect">
            <a:avLst/>
          </a:prstGeom>
          <a:noFill/>
        </p:spPr>
        <p:txBody>
          <a:bodyPr wrap="square" rtlCol="0">
            <a:spAutoFit/>
          </a:bodyPr>
          <a:lstStyle/>
          <a:p>
            <a:r>
              <a:rPr lang="en-US" sz="1400" b="1" dirty="0">
                <a:latin typeface="Oriya Sangam MN" charset="0"/>
                <a:ea typeface="Oriya Sangam MN" charset="0"/>
                <a:cs typeface="Oriya Sangam MN" charset="0"/>
              </a:rPr>
              <a:t>Description:</a:t>
            </a:r>
          </a:p>
          <a:p>
            <a:pPr marL="171450" indent="-171450">
              <a:buFont typeface="Arial" charset="0"/>
              <a:buChar char="•"/>
            </a:pPr>
            <a:endParaRPr lang="en-US" sz="1200" b="1" dirty="0">
              <a:latin typeface="Oriya Sangam MN" charset="0"/>
              <a:ea typeface="Oriya Sangam MN" charset="0"/>
              <a:cs typeface="Oriya Sangam MN" charset="0"/>
            </a:endParaRPr>
          </a:p>
          <a:p>
            <a:r>
              <a:rPr lang="en-US" sz="1200" dirty="0">
                <a:latin typeface="Oriya Sangam MN" charset="0"/>
                <a:ea typeface="Oriya Sangam MN" charset="0"/>
                <a:cs typeface="Oriya Sangam MN" charset="0"/>
              </a:rPr>
              <a:t>Feasibility activities are tools that help you understand what is feasible for development, while taking the market context into consideration. Aspects of the project vision and concept might have to be revised to make the project feasible. Many of these activities should be led by a development consultant or other professional, with the involvement of the development team. </a:t>
            </a:r>
          </a:p>
        </p:txBody>
      </p:sp>
      <p:sp>
        <p:nvSpPr>
          <p:cNvPr id="12" name="TextBox 11"/>
          <p:cNvSpPr txBox="1"/>
          <p:nvPr/>
        </p:nvSpPr>
        <p:spPr>
          <a:xfrm>
            <a:off x="6969142" y="1240353"/>
            <a:ext cx="4773679" cy="2123658"/>
          </a:xfrm>
          <a:prstGeom prst="rect">
            <a:avLst/>
          </a:prstGeom>
          <a:noFill/>
        </p:spPr>
        <p:txBody>
          <a:bodyPr wrap="square" rtlCol="0">
            <a:spAutoFit/>
          </a:bodyPr>
          <a:lstStyle/>
          <a:p>
            <a:r>
              <a:rPr lang="en-US" sz="1400" b="1" dirty="0">
                <a:latin typeface="Oriya Sangam MN" charset="0"/>
                <a:ea typeface="Oriya Sangam MN" charset="0"/>
                <a:cs typeface="Oriya Sangam MN" charset="0"/>
              </a:rPr>
              <a:t>In Action:</a:t>
            </a:r>
          </a:p>
          <a:p>
            <a:endParaRPr lang="en-US" sz="1400" b="1" dirty="0">
              <a:latin typeface="Oriya Sangam MN" charset="0"/>
              <a:ea typeface="Oriya Sangam MN" charset="0"/>
              <a:cs typeface="Oriya Sangam MN" charset="0"/>
            </a:endParaRPr>
          </a:p>
          <a:p>
            <a:pPr marL="285750" indent="-285750">
              <a:buFont typeface="Arial" charset="0"/>
              <a:buChar char="•"/>
            </a:pPr>
            <a:r>
              <a:rPr lang="en-CA" sz="1200" b="1" dirty="0">
                <a:latin typeface="Oriya Sangam MN" charset="0"/>
                <a:ea typeface="Oriya Sangam MN" charset="0"/>
                <a:cs typeface="Oriya Sangam MN" charset="0"/>
              </a:rPr>
              <a:t>Method: </a:t>
            </a:r>
            <a:r>
              <a:rPr lang="en-CA" sz="1200" dirty="0">
                <a:latin typeface="Oriya Sangam MN" charset="0"/>
                <a:ea typeface="Oriya Sangam MN" charset="0"/>
                <a:cs typeface="Oriya Sangam MN" charset="0"/>
              </a:rPr>
              <a:t>Work with the development consultant to figure out what information is readily available, what needs to be collected, what needs to be put together, and the execution plan for it all. </a:t>
            </a:r>
          </a:p>
          <a:p>
            <a:pPr marL="285750" indent="-285750">
              <a:buFont typeface="Arial" charset="0"/>
              <a:buChar char="•"/>
            </a:pPr>
            <a:endParaRPr lang="en-CA" sz="1400" dirty="0">
              <a:latin typeface="Oriya Sangam MN" charset="0"/>
              <a:ea typeface="Oriya Sangam MN" charset="0"/>
              <a:cs typeface="Oriya Sangam MN" charset="0"/>
            </a:endParaRPr>
          </a:p>
          <a:p>
            <a:pPr marL="285750" indent="-285750">
              <a:buFont typeface="Arial" charset="0"/>
              <a:buChar char="•"/>
            </a:pPr>
            <a:endParaRPr lang="en-US" sz="1400" dirty="0">
              <a:latin typeface="Oriya Sangam MN" charset="0"/>
              <a:ea typeface="Oriya Sangam MN" charset="0"/>
              <a:cs typeface="Oriya Sangam MN" charset="0"/>
            </a:endParaRPr>
          </a:p>
          <a:p>
            <a:pPr marL="285750" indent="-285750">
              <a:buFont typeface="Arial" charset="0"/>
              <a:buChar char="•"/>
            </a:pPr>
            <a:endParaRPr lang="en-US" sz="1400" dirty="0">
              <a:latin typeface="Oriya Sangam MN" charset="0"/>
              <a:ea typeface="Oriya Sangam MN" charset="0"/>
              <a:cs typeface="Oriya Sangam MN" charset="0"/>
            </a:endParaRPr>
          </a:p>
          <a:p>
            <a:pPr marL="285750" indent="-285750">
              <a:buFont typeface="Arial" charset="0"/>
              <a:buChar char="•"/>
            </a:pPr>
            <a:endParaRPr lang="en-US" sz="1400" dirty="0">
              <a:latin typeface="Oriya Sangam MN" charset="0"/>
              <a:ea typeface="Oriya Sangam MN" charset="0"/>
              <a:cs typeface="Oriya Sangam MN" charset="0"/>
            </a:endParaRPr>
          </a:p>
        </p:txBody>
      </p:sp>
      <p:cxnSp>
        <p:nvCxnSpPr>
          <p:cNvPr id="14" name="Straight Connector 13"/>
          <p:cNvCxnSpPr/>
          <p:nvPr/>
        </p:nvCxnSpPr>
        <p:spPr>
          <a:xfrm>
            <a:off x="6336159" y="0"/>
            <a:ext cx="0" cy="685800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6" name="Picture 12" descr="mage result for planning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9790" y="2063413"/>
            <a:ext cx="1566833" cy="156683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010946" y="1201361"/>
            <a:ext cx="1709659" cy="318970"/>
          </a:xfrm>
          <a:prstGeom prst="rect">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1033541" y="1240353"/>
            <a:ext cx="2633082" cy="276999"/>
          </a:xfrm>
          <a:prstGeom prst="rect">
            <a:avLst/>
          </a:prstGeom>
          <a:noFill/>
        </p:spPr>
        <p:txBody>
          <a:bodyPr wrap="square" rtlCol="0">
            <a:spAutoFit/>
          </a:bodyPr>
          <a:lstStyle/>
          <a:p>
            <a:r>
              <a:rPr lang="en-US" sz="1200" b="1" dirty="0">
                <a:solidFill>
                  <a:schemeClr val="bg1"/>
                </a:solidFill>
                <a:latin typeface="Oriya Sangam MN" charset="0"/>
                <a:ea typeface="Oriya Sangam MN" charset="0"/>
                <a:cs typeface="Oriya Sangam MN" charset="0"/>
              </a:rPr>
              <a:t>Tool            Define</a:t>
            </a:r>
          </a:p>
        </p:txBody>
      </p:sp>
      <p:pic>
        <p:nvPicPr>
          <p:cNvPr id="17" name="Picture 16"/>
          <p:cNvPicPr>
            <a:picLocks noChangeAspect="1"/>
          </p:cNvPicPr>
          <p:nvPr/>
        </p:nvPicPr>
        <p:blipFill>
          <a:blip r:embed="rId4"/>
          <a:stretch>
            <a:fillRect/>
          </a:stretch>
        </p:blipFill>
        <p:spPr>
          <a:xfrm>
            <a:off x="1599841" y="1256031"/>
            <a:ext cx="194818" cy="194818"/>
          </a:xfrm>
          <a:prstGeom prst="rect">
            <a:avLst/>
          </a:prstGeom>
        </p:spPr>
      </p:pic>
      <p:sp>
        <p:nvSpPr>
          <p:cNvPr id="18" name="Rectangle 17"/>
          <p:cNvSpPr/>
          <p:nvPr/>
        </p:nvSpPr>
        <p:spPr>
          <a:xfrm>
            <a:off x="1020093" y="682752"/>
            <a:ext cx="2866043" cy="512318"/>
          </a:xfrm>
          <a:prstGeom prst="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113482" y="771118"/>
            <a:ext cx="3386857" cy="369332"/>
          </a:xfrm>
          <a:prstGeom prst="rect">
            <a:avLst/>
          </a:prstGeom>
          <a:noFill/>
        </p:spPr>
        <p:txBody>
          <a:bodyPr wrap="square" rtlCol="0">
            <a:spAutoFit/>
          </a:bodyPr>
          <a:lstStyle/>
          <a:p>
            <a:r>
              <a:rPr lang="en-US" b="1" dirty="0">
                <a:latin typeface="Oriya Sangam MN" charset="0"/>
                <a:ea typeface="Oriya Sangam MN" charset="0"/>
                <a:cs typeface="Oriya Sangam MN" charset="0"/>
              </a:rPr>
              <a:t>Feasibility Activities</a:t>
            </a:r>
          </a:p>
        </p:txBody>
      </p:sp>
      <p:sp>
        <p:nvSpPr>
          <p:cNvPr id="20" name="TextBox 19"/>
          <p:cNvSpPr txBox="1"/>
          <p:nvPr/>
        </p:nvSpPr>
        <p:spPr>
          <a:xfrm>
            <a:off x="6933989" y="2799249"/>
            <a:ext cx="5505307" cy="830997"/>
          </a:xfrm>
          <a:prstGeom prst="rect">
            <a:avLst/>
          </a:prstGeom>
          <a:noFill/>
        </p:spPr>
        <p:txBody>
          <a:bodyPr wrap="square" rtlCol="0">
            <a:spAutoFit/>
          </a:bodyPr>
          <a:lstStyle/>
          <a:p>
            <a:r>
              <a:rPr lang="en-US" sz="1200" b="1" dirty="0">
                <a:solidFill>
                  <a:srgbClr val="7030A0"/>
                </a:solidFill>
                <a:latin typeface="Oriya Sangam MN" charset="0"/>
                <a:ea typeface="Oriya Sangam MN" charset="0"/>
                <a:cs typeface="Oriya Sangam MN" charset="0"/>
              </a:rPr>
              <a:t>Feasibility Checklist</a:t>
            </a:r>
          </a:p>
          <a:p>
            <a:pPr marL="285750" indent="-285750">
              <a:buFont typeface="Arial" charset="0"/>
              <a:buChar char="•"/>
            </a:pPr>
            <a:endParaRPr lang="en-US" sz="1200" dirty="0">
              <a:latin typeface="Oriya Sangam MN" charset="0"/>
              <a:ea typeface="Oriya Sangam MN" charset="0"/>
              <a:cs typeface="Oriya Sangam MN" charset="0"/>
            </a:endParaRPr>
          </a:p>
          <a:p>
            <a:pPr marL="285750" indent="-285750">
              <a:buFont typeface="Arial" charset="0"/>
              <a:buChar char="•"/>
            </a:pPr>
            <a:endParaRPr lang="en-US" sz="1200" dirty="0">
              <a:latin typeface="Oriya Sangam MN" charset="0"/>
              <a:ea typeface="Oriya Sangam MN" charset="0"/>
              <a:cs typeface="Oriya Sangam MN" charset="0"/>
            </a:endParaRPr>
          </a:p>
          <a:p>
            <a:pPr marL="285750" indent="-285750">
              <a:buFont typeface="Arial" charset="0"/>
              <a:buChar char="•"/>
            </a:pPr>
            <a:endParaRPr lang="en-US" sz="1200" dirty="0">
              <a:latin typeface="Oriya Sangam MN" charset="0"/>
              <a:ea typeface="Oriya Sangam MN" charset="0"/>
              <a:cs typeface="Oriya Sangam MN" charset="0"/>
            </a:endParaRPr>
          </a:p>
        </p:txBody>
      </p:sp>
      <p:sp>
        <p:nvSpPr>
          <p:cNvPr id="21" name="Rectangle 20"/>
          <p:cNvSpPr/>
          <p:nvPr/>
        </p:nvSpPr>
        <p:spPr>
          <a:xfrm>
            <a:off x="7031526" y="3060771"/>
            <a:ext cx="4482869" cy="1744909"/>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06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4232183" y="1508970"/>
            <a:ext cx="1961925" cy="46598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3814" y="0"/>
            <a:ext cx="304800"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13916" y="2817531"/>
            <a:ext cx="1721853" cy="707886"/>
          </a:xfrm>
          <a:prstGeom prst="rect">
            <a:avLst/>
          </a:prstGeom>
          <a:noFill/>
          <a:ln>
            <a:noFill/>
          </a:ln>
        </p:spPr>
        <p:txBody>
          <a:bodyPr wrap="square" rtlCol="0">
            <a:spAutoFit/>
          </a:bodyPr>
          <a:lstStyle/>
          <a:p>
            <a:endParaRPr lang="en-US" sz="1200" b="1" dirty="0">
              <a:latin typeface="Oriya Sangam MN" charset="0"/>
              <a:ea typeface="Oriya Sangam MN" charset="0"/>
              <a:cs typeface="Oriya Sangam MN" charset="0"/>
            </a:endParaRPr>
          </a:p>
          <a:p>
            <a:r>
              <a:rPr lang="en-US" sz="1400" b="1" dirty="0">
                <a:latin typeface="Oriya Sangam MN" charset="0"/>
                <a:ea typeface="Oriya Sangam MN" charset="0"/>
                <a:cs typeface="Oriya Sangam MN" charset="0"/>
              </a:rPr>
              <a:t>Acquire Land</a:t>
            </a:r>
          </a:p>
          <a:p>
            <a:endParaRPr lang="en-US" sz="1400" b="1" dirty="0">
              <a:latin typeface="Oriya Sangam MN" charset="0"/>
              <a:ea typeface="Oriya Sangam MN" charset="0"/>
              <a:cs typeface="Oriya Sangam MN" charset="0"/>
            </a:endParaRPr>
          </a:p>
        </p:txBody>
      </p:sp>
      <p:sp>
        <p:nvSpPr>
          <p:cNvPr id="9" name="TextBox 8"/>
          <p:cNvSpPr txBox="1"/>
          <p:nvPr/>
        </p:nvSpPr>
        <p:spPr>
          <a:xfrm>
            <a:off x="4239115" y="2816735"/>
            <a:ext cx="1721853" cy="523220"/>
          </a:xfrm>
          <a:prstGeom prst="rect">
            <a:avLst/>
          </a:prstGeom>
          <a:noFill/>
        </p:spPr>
        <p:txBody>
          <a:bodyPr wrap="square" rtlCol="0">
            <a:spAutoFit/>
          </a:bodyPr>
          <a:lstStyle/>
          <a:p>
            <a:endParaRPr lang="en-US" sz="1400" b="1">
              <a:latin typeface="Oriya Sangam MN" charset="0"/>
              <a:ea typeface="Oriya Sangam MN" charset="0"/>
              <a:cs typeface="Oriya Sangam MN" charset="0"/>
            </a:endParaRPr>
          </a:p>
          <a:p>
            <a:r>
              <a:rPr lang="en-US" sz="1400" b="1">
                <a:latin typeface="Oriya Sangam MN" charset="0"/>
                <a:ea typeface="Oriya Sangam MN" charset="0"/>
                <a:cs typeface="Oriya Sangam MN" charset="0"/>
              </a:rPr>
              <a:t>Design</a:t>
            </a:r>
          </a:p>
        </p:txBody>
      </p:sp>
      <p:sp>
        <p:nvSpPr>
          <p:cNvPr id="13" name="TextBox 12"/>
          <p:cNvSpPr txBox="1"/>
          <p:nvPr/>
        </p:nvSpPr>
        <p:spPr>
          <a:xfrm>
            <a:off x="6309241" y="2816735"/>
            <a:ext cx="1721853" cy="523220"/>
          </a:xfrm>
          <a:prstGeom prst="rect">
            <a:avLst/>
          </a:prstGeom>
          <a:noFill/>
        </p:spPr>
        <p:txBody>
          <a:bodyPr wrap="square" rtlCol="0">
            <a:spAutoFit/>
          </a:bodyPr>
          <a:lstStyle/>
          <a:p>
            <a:r>
              <a:rPr lang="en-US" sz="1400" b="1">
                <a:latin typeface="Oriya Sangam MN" charset="0"/>
                <a:ea typeface="Oriya Sangam MN" charset="0"/>
                <a:cs typeface="Oriya Sangam MN" charset="0"/>
              </a:rPr>
              <a:t>Work with Municipalities</a:t>
            </a:r>
          </a:p>
        </p:txBody>
      </p:sp>
      <p:cxnSp>
        <p:nvCxnSpPr>
          <p:cNvPr id="14" name="Straight Connector 13"/>
          <p:cNvCxnSpPr/>
          <p:nvPr/>
        </p:nvCxnSpPr>
        <p:spPr>
          <a:xfrm>
            <a:off x="494131" y="3335996"/>
            <a:ext cx="164163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80977" y="3498798"/>
            <a:ext cx="1780735" cy="2739211"/>
          </a:xfrm>
          <a:prstGeom prst="rect">
            <a:avLst/>
          </a:prstGeom>
          <a:noFill/>
        </p:spPr>
        <p:txBody>
          <a:bodyPr wrap="square" rtlCol="0">
            <a:spAutoFit/>
          </a:bodyPr>
          <a:lstStyle/>
          <a:p>
            <a:r>
              <a:rPr lang="en-US" sz="1000" dirty="0">
                <a:latin typeface="Oriya Sangam MN" charset="0"/>
                <a:ea typeface="Oriya Sangam MN" charset="0"/>
                <a:cs typeface="Oriya Sangam MN" charset="0"/>
              </a:rPr>
              <a:t>There can be several approaches to acquiring land, from buying small parcels in an area over time to selling existing properties and using the proceeds to purchase a new piece of land. Repurposing an existing property that is suitable for redevelopment is another potential approach. </a:t>
            </a:r>
          </a:p>
          <a:p>
            <a:endParaRPr lang="en-US" sz="1000" dirty="0">
              <a:latin typeface="Oriya Sangam MN" charset="0"/>
              <a:ea typeface="Oriya Sangam MN" charset="0"/>
              <a:cs typeface="Oriya Sangam MN" charset="0"/>
            </a:endParaRPr>
          </a:p>
          <a:p>
            <a:r>
              <a:rPr lang="en-US" sz="1000" dirty="0">
                <a:latin typeface="Oriya Sangam MN" charset="0"/>
                <a:ea typeface="Oriya Sangam MN" charset="0"/>
                <a:cs typeface="Oriya Sangam MN" charset="0"/>
              </a:rPr>
              <a:t> </a:t>
            </a:r>
          </a:p>
          <a:p>
            <a:endParaRPr lang="en-US" sz="1000" dirty="0">
              <a:latin typeface="Oriya Sangam MN" charset="0"/>
              <a:ea typeface="Oriya Sangam MN" charset="0"/>
              <a:cs typeface="Oriya Sangam MN" charset="0"/>
            </a:endParaRPr>
          </a:p>
          <a:p>
            <a:endParaRPr lang="en-US" sz="1200" dirty="0"/>
          </a:p>
        </p:txBody>
      </p:sp>
      <p:cxnSp>
        <p:nvCxnSpPr>
          <p:cNvPr id="18" name="Straight Connector 17"/>
          <p:cNvCxnSpPr/>
          <p:nvPr/>
        </p:nvCxnSpPr>
        <p:spPr>
          <a:xfrm>
            <a:off x="4345969" y="3346563"/>
            <a:ext cx="164163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251906" y="3498798"/>
            <a:ext cx="1873218" cy="2246769"/>
          </a:xfrm>
          <a:prstGeom prst="rect">
            <a:avLst/>
          </a:prstGeom>
          <a:noFill/>
        </p:spPr>
        <p:txBody>
          <a:bodyPr wrap="square" rtlCol="0">
            <a:spAutoFit/>
          </a:bodyPr>
          <a:lstStyle/>
          <a:p>
            <a:r>
              <a:rPr lang="en-CA" sz="1000" dirty="0">
                <a:latin typeface="Oriya Sangam MN" charset="0"/>
                <a:ea typeface="Oriya Sangam MN" charset="0"/>
                <a:cs typeface="Oriya Sangam MN" charset="0"/>
              </a:rPr>
              <a:t>A cohesive design should be informed by the collective vision and guided by the core values of the organization. Further consultation may take place with potential residents and other stakeholders to co-design the building, translating the vision into a feasible design drafted by an architect. </a:t>
            </a:r>
          </a:p>
          <a:p>
            <a:pPr marL="171450" indent="-171450">
              <a:buFont typeface="Arial" charset="0"/>
              <a:buChar char="•"/>
            </a:pPr>
            <a:endParaRPr lang="en-US" sz="1000" dirty="0">
              <a:latin typeface="Oriya Sangam MN" charset="0"/>
              <a:ea typeface="Oriya Sangam MN" charset="0"/>
              <a:cs typeface="Oriya Sangam MN" charset="0"/>
            </a:endParaRPr>
          </a:p>
        </p:txBody>
      </p:sp>
      <p:cxnSp>
        <p:nvCxnSpPr>
          <p:cNvPr id="20" name="Straight Connector 19"/>
          <p:cNvCxnSpPr/>
          <p:nvPr/>
        </p:nvCxnSpPr>
        <p:spPr>
          <a:xfrm>
            <a:off x="6309241" y="3348079"/>
            <a:ext cx="164163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188756" y="3498798"/>
            <a:ext cx="2008750" cy="2554545"/>
          </a:xfrm>
          <a:prstGeom prst="rect">
            <a:avLst/>
          </a:prstGeom>
          <a:noFill/>
        </p:spPr>
        <p:txBody>
          <a:bodyPr wrap="square" rtlCol="0">
            <a:spAutoFit/>
          </a:bodyPr>
          <a:lstStyle/>
          <a:p>
            <a:r>
              <a:rPr lang="en-US" sz="1000" dirty="0">
                <a:latin typeface="Oriya Sangam MN" charset="0"/>
                <a:ea typeface="Oriya Sangam MN" charset="0"/>
                <a:cs typeface="Oriya Sangam MN" charset="0"/>
              </a:rPr>
              <a:t>Planning approvals may be required for the development of the building. It can be important to bring advocates to council meetings and engage the community so that they understand the value of the project.</a:t>
            </a:r>
          </a:p>
          <a:p>
            <a:r>
              <a:rPr lang="en-US" sz="1000" dirty="0">
                <a:latin typeface="Oriya Sangam MN" charset="0"/>
                <a:ea typeface="Oriya Sangam MN" charset="0"/>
                <a:cs typeface="Oriya Sangam MN" charset="0"/>
              </a:rPr>
              <a:t>Depending on locality, working with local municipalities might also lead to development benefits, such as breaks on development charges, property taxes, and expedited timelines. </a:t>
            </a:r>
          </a:p>
        </p:txBody>
      </p:sp>
      <p:sp>
        <p:nvSpPr>
          <p:cNvPr id="23" name="TextBox 22"/>
          <p:cNvSpPr txBox="1"/>
          <p:nvPr/>
        </p:nvSpPr>
        <p:spPr>
          <a:xfrm>
            <a:off x="8250976" y="2804926"/>
            <a:ext cx="1721853" cy="738664"/>
          </a:xfrm>
          <a:prstGeom prst="rect">
            <a:avLst/>
          </a:prstGeom>
          <a:noFill/>
        </p:spPr>
        <p:txBody>
          <a:bodyPr wrap="square" rtlCol="0">
            <a:spAutoFit/>
          </a:bodyPr>
          <a:lstStyle/>
          <a:p>
            <a:endParaRPr lang="en-US" sz="1400" b="1">
              <a:latin typeface="Oriya Sangam MN" charset="0"/>
              <a:ea typeface="Oriya Sangam MN" charset="0"/>
              <a:cs typeface="Oriya Sangam MN" charset="0"/>
            </a:endParaRPr>
          </a:p>
          <a:p>
            <a:r>
              <a:rPr lang="en-US" sz="1400" b="1">
                <a:latin typeface="Oriya Sangam MN" charset="0"/>
                <a:ea typeface="Oriya Sangam MN" charset="0"/>
                <a:cs typeface="Oriya Sangam MN" charset="0"/>
              </a:rPr>
              <a:t>Finance</a:t>
            </a:r>
          </a:p>
          <a:p>
            <a:endParaRPr lang="en-US" sz="1400" b="1">
              <a:latin typeface="Oriya Sangam MN" charset="0"/>
              <a:ea typeface="Oriya Sangam MN" charset="0"/>
              <a:cs typeface="Oriya Sangam MN" charset="0"/>
            </a:endParaRPr>
          </a:p>
        </p:txBody>
      </p:sp>
      <p:cxnSp>
        <p:nvCxnSpPr>
          <p:cNvPr id="24" name="Straight Connector 23"/>
          <p:cNvCxnSpPr/>
          <p:nvPr/>
        </p:nvCxnSpPr>
        <p:spPr>
          <a:xfrm>
            <a:off x="8319948" y="3332624"/>
            <a:ext cx="164163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250975" y="3473790"/>
            <a:ext cx="1710611" cy="1323439"/>
          </a:xfrm>
          <a:prstGeom prst="rect">
            <a:avLst/>
          </a:prstGeom>
          <a:noFill/>
        </p:spPr>
        <p:txBody>
          <a:bodyPr wrap="square" rtlCol="0">
            <a:spAutoFit/>
          </a:bodyPr>
          <a:lstStyle/>
          <a:p>
            <a:r>
              <a:rPr lang="en-US" sz="1000" dirty="0">
                <a:latin typeface="Oriya Sangam MN" charset="0"/>
                <a:ea typeface="Oriya Sangam MN" charset="0"/>
                <a:cs typeface="Oriya Sangam MN" charset="0"/>
              </a:rPr>
              <a:t>To have a viable project, the project must fit within a realistic budget. Financial resources can come from a mix of grants, funding, fundraising, and loans.</a:t>
            </a:r>
          </a:p>
          <a:p>
            <a:endParaRPr lang="en-US" sz="1000" dirty="0">
              <a:latin typeface="Oriya Sangam MN" charset="0"/>
              <a:ea typeface="Oriya Sangam MN" charset="0"/>
              <a:cs typeface="Oriya Sangam MN" charset="0"/>
            </a:endParaRPr>
          </a:p>
        </p:txBody>
      </p:sp>
      <p:sp>
        <p:nvSpPr>
          <p:cNvPr id="34" name="TextBox 33"/>
          <p:cNvSpPr txBox="1"/>
          <p:nvPr/>
        </p:nvSpPr>
        <p:spPr>
          <a:xfrm>
            <a:off x="10146271" y="2786753"/>
            <a:ext cx="1721853" cy="738664"/>
          </a:xfrm>
          <a:prstGeom prst="rect">
            <a:avLst/>
          </a:prstGeom>
          <a:noFill/>
          <a:ln>
            <a:noFill/>
          </a:ln>
        </p:spPr>
        <p:txBody>
          <a:bodyPr wrap="square" rtlCol="0">
            <a:spAutoFit/>
          </a:bodyPr>
          <a:lstStyle/>
          <a:p>
            <a:endParaRPr lang="en-US" sz="1400" b="1">
              <a:latin typeface="Oriya Sangam MN" charset="0"/>
              <a:ea typeface="Oriya Sangam MN" charset="0"/>
              <a:cs typeface="Oriya Sangam MN" charset="0"/>
            </a:endParaRPr>
          </a:p>
          <a:p>
            <a:r>
              <a:rPr lang="en-US" sz="1400" b="1">
                <a:latin typeface="Oriya Sangam MN" charset="0"/>
                <a:ea typeface="Oriya Sangam MN" charset="0"/>
                <a:cs typeface="Oriya Sangam MN" charset="0"/>
              </a:rPr>
              <a:t>Construction</a:t>
            </a:r>
          </a:p>
          <a:p>
            <a:endParaRPr lang="en-US" sz="1400" b="1">
              <a:latin typeface="Oriya Sangam MN" charset="0"/>
              <a:ea typeface="Oriya Sangam MN" charset="0"/>
              <a:cs typeface="Oriya Sangam MN" charset="0"/>
            </a:endParaRPr>
          </a:p>
        </p:txBody>
      </p:sp>
      <p:cxnSp>
        <p:nvCxnSpPr>
          <p:cNvPr id="35" name="Straight Connector 34"/>
          <p:cNvCxnSpPr/>
          <p:nvPr/>
        </p:nvCxnSpPr>
        <p:spPr>
          <a:xfrm>
            <a:off x="10226486" y="3332928"/>
            <a:ext cx="164163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0117086" y="3454821"/>
            <a:ext cx="1885480" cy="1815882"/>
          </a:xfrm>
          <a:prstGeom prst="rect">
            <a:avLst/>
          </a:prstGeom>
          <a:noFill/>
        </p:spPr>
        <p:txBody>
          <a:bodyPr wrap="square" rtlCol="0">
            <a:spAutoFit/>
          </a:bodyPr>
          <a:lstStyle/>
          <a:p>
            <a:r>
              <a:rPr lang="en-US" sz="1000" dirty="0">
                <a:latin typeface="Oriya Sangam MN" charset="0"/>
                <a:ea typeface="Oriya Sangam MN" charset="0"/>
                <a:cs typeface="Oriya Sangam MN" charset="0"/>
              </a:rPr>
              <a:t>Once the project is building permit-ready, it is important to determine a procurement strategy. A general contractor can manage the construction of the building and tendering for the work on trades. </a:t>
            </a:r>
          </a:p>
          <a:p>
            <a:endParaRPr lang="en-US" sz="1000" dirty="0">
              <a:latin typeface="Oriya Sangam MN" charset="0"/>
              <a:ea typeface="Oriya Sangam MN" charset="0"/>
              <a:cs typeface="Oriya Sangam MN" charset="0"/>
            </a:endParaRPr>
          </a:p>
          <a:p>
            <a:endParaRPr lang="en-US" sz="1200" dirty="0"/>
          </a:p>
        </p:txBody>
      </p:sp>
      <p:sp>
        <p:nvSpPr>
          <p:cNvPr id="37" name="Rectangle 36"/>
          <p:cNvSpPr/>
          <p:nvPr/>
        </p:nvSpPr>
        <p:spPr>
          <a:xfrm>
            <a:off x="401060" y="1508970"/>
            <a:ext cx="1855117" cy="46598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94923" y="1508970"/>
            <a:ext cx="1948917" cy="46598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8143843" y="1508969"/>
            <a:ext cx="1943893" cy="46598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086706" y="1508969"/>
            <a:ext cx="1890230" cy="46598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150" y="2061521"/>
            <a:ext cx="1171658" cy="7437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age result for desig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9217" y="2000342"/>
            <a:ext cx="866070" cy="86607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508930" y="1933629"/>
            <a:ext cx="1141122" cy="72426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mage result for money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0186" y="1909281"/>
            <a:ext cx="993240" cy="99324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mage result for hardhat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5660" y="1933629"/>
            <a:ext cx="927873" cy="927873"/>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p:cNvSpPr/>
          <p:nvPr/>
        </p:nvSpPr>
        <p:spPr>
          <a:xfrm>
            <a:off x="1033541" y="636270"/>
            <a:ext cx="6616512" cy="558800"/>
          </a:xfrm>
          <a:prstGeom prst="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Pentagon 52"/>
          <p:cNvSpPr/>
          <p:nvPr/>
        </p:nvSpPr>
        <p:spPr>
          <a:xfrm>
            <a:off x="1033541" y="649711"/>
            <a:ext cx="2344659" cy="542471"/>
          </a:xfrm>
          <a:prstGeom prst="homePlat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hlinkClick r:id="rId7" action="ppaction://hlinksldjump"/>
          </p:cNvPr>
          <p:cNvSpPr txBox="1"/>
          <p:nvPr/>
        </p:nvSpPr>
        <p:spPr>
          <a:xfrm>
            <a:off x="3450725" y="496757"/>
            <a:ext cx="4025839" cy="646331"/>
          </a:xfrm>
          <a:prstGeom prst="rect">
            <a:avLst/>
          </a:prstGeom>
          <a:noFill/>
        </p:spPr>
        <p:txBody>
          <a:bodyPr wrap="square" rtlCol="0">
            <a:spAutoFit/>
          </a:bodyPr>
          <a:lstStyle/>
          <a:p>
            <a:endParaRPr lang="en-US" b="1" dirty="0">
              <a:solidFill>
                <a:schemeClr val="bg1"/>
              </a:solidFill>
              <a:latin typeface="Oriya Sangam MN" charset="0"/>
              <a:ea typeface="Oriya Sangam MN" charset="0"/>
              <a:cs typeface="Oriya Sangam MN" charset="0"/>
            </a:endParaRPr>
          </a:p>
          <a:p>
            <a:r>
              <a:rPr lang="en-US" b="1" dirty="0">
                <a:latin typeface="Oriya Sangam MN" charset="0"/>
                <a:ea typeface="Oriya Sangam MN" charset="0"/>
                <a:cs typeface="Oriya Sangam MN" charset="0"/>
              </a:rPr>
              <a:t>Phase 3 : Develop – Construction </a:t>
            </a:r>
          </a:p>
        </p:txBody>
      </p:sp>
      <p:sp>
        <p:nvSpPr>
          <p:cNvPr id="55" name="TextBox 54">
            <a:hlinkClick r:id="rId8" action="ppaction://hlinksldjump"/>
          </p:cNvPr>
          <p:cNvSpPr txBox="1"/>
          <p:nvPr/>
        </p:nvSpPr>
        <p:spPr>
          <a:xfrm>
            <a:off x="1162442" y="462346"/>
            <a:ext cx="2120813" cy="738664"/>
          </a:xfrm>
          <a:prstGeom prst="rect">
            <a:avLst/>
          </a:prstGeom>
          <a:noFill/>
        </p:spPr>
        <p:txBody>
          <a:bodyPr wrap="square" rtlCol="0">
            <a:spAutoFit/>
          </a:bodyPr>
          <a:lstStyle/>
          <a:p>
            <a:endParaRPr lang="en-US" sz="1400" b="1" dirty="0">
              <a:solidFill>
                <a:schemeClr val="bg1"/>
              </a:solidFill>
              <a:latin typeface="Oriya Sangam MN" charset="0"/>
              <a:ea typeface="Oriya Sangam MN" charset="0"/>
              <a:cs typeface="Oriya Sangam MN" charset="0"/>
            </a:endParaRPr>
          </a:p>
          <a:p>
            <a:r>
              <a:rPr lang="en-US" sz="1400" b="1" dirty="0">
                <a:solidFill>
                  <a:schemeClr val="bg1"/>
                </a:solidFill>
                <a:latin typeface="Oriya Sangam MN" charset="0"/>
                <a:ea typeface="Oriya Sangam MN" charset="0"/>
                <a:cs typeface="Oriya Sangam MN" charset="0"/>
              </a:rPr>
              <a:t>Pathway to </a:t>
            </a:r>
          </a:p>
          <a:p>
            <a:r>
              <a:rPr lang="en-US" sz="1400" b="1" dirty="0">
                <a:solidFill>
                  <a:schemeClr val="bg1"/>
                </a:solidFill>
                <a:latin typeface="Oriya Sangam MN" charset="0"/>
                <a:ea typeface="Oriya Sangam MN" charset="0"/>
                <a:cs typeface="Oriya Sangam MN" charset="0"/>
              </a:rPr>
              <a:t>Creating Housing</a:t>
            </a:r>
            <a:endParaRPr lang="en-US" sz="1400" b="1" dirty="0">
              <a:latin typeface="Oriya Sangam MN" charset="0"/>
              <a:ea typeface="Oriya Sangam MN" charset="0"/>
              <a:cs typeface="Oriya Sangam MN" charset="0"/>
            </a:endParaRPr>
          </a:p>
        </p:txBody>
      </p:sp>
      <p:cxnSp>
        <p:nvCxnSpPr>
          <p:cNvPr id="66" name="Straight Connector 65">
            <a:extLst>
              <a:ext uri="{FF2B5EF4-FFF2-40B4-BE49-F238E27FC236}">
                <a16:creationId xmlns:a16="http://schemas.microsoft.com/office/drawing/2014/main" id="{3CA0274F-85CE-524E-BC9A-49E50C9AFD58}"/>
              </a:ext>
            </a:extLst>
          </p:cNvPr>
          <p:cNvCxnSpPr/>
          <p:nvPr/>
        </p:nvCxnSpPr>
        <p:spPr>
          <a:xfrm>
            <a:off x="2339349" y="3345884"/>
            <a:ext cx="164163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57CB2F80-9A09-0644-A93C-F4C30EC20839}"/>
              </a:ext>
            </a:extLst>
          </p:cNvPr>
          <p:cNvSpPr txBox="1"/>
          <p:nvPr/>
        </p:nvSpPr>
        <p:spPr>
          <a:xfrm>
            <a:off x="2336431" y="3508686"/>
            <a:ext cx="1832648" cy="2400657"/>
          </a:xfrm>
          <a:prstGeom prst="rect">
            <a:avLst/>
          </a:prstGeom>
          <a:noFill/>
        </p:spPr>
        <p:txBody>
          <a:bodyPr wrap="square" rtlCol="0">
            <a:spAutoFit/>
          </a:bodyPr>
          <a:lstStyle/>
          <a:p>
            <a:r>
              <a:rPr lang="en-US" sz="1000" dirty="0">
                <a:latin typeface="Oriya Sangam MN" charset="0"/>
                <a:ea typeface="Oriya Sangam MN" charset="0"/>
                <a:cs typeface="Oriya Sangam MN" charset="0"/>
              </a:rPr>
              <a:t>Once a site has been determined, it is important to hire a number of professionals to move the development process forward. This could include architects, engineers, appraisers, planners, and other development professionals. A development consultant can help you determine which exact professionals are required and when.</a:t>
            </a:r>
          </a:p>
        </p:txBody>
      </p:sp>
      <p:sp>
        <p:nvSpPr>
          <p:cNvPr id="68" name="TextBox 67">
            <a:extLst>
              <a:ext uri="{FF2B5EF4-FFF2-40B4-BE49-F238E27FC236}">
                <a16:creationId xmlns:a16="http://schemas.microsoft.com/office/drawing/2014/main" id="{3696CFBB-2186-3941-B916-677D3B168134}"/>
              </a:ext>
            </a:extLst>
          </p:cNvPr>
          <p:cNvSpPr txBox="1"/>
          <p:nvPr/>
        </p:nvSpPr>
        <p:spPr>
          <a:xfrm>
            <a:off x="2336431" y="2827419"/>
            <a:ext cx="1721853" cy="523220"/>
          </a:xfrm>
          <a:prstGeom prst="rect">
            <a:avLst/>
          </a:prstGeom>
          <a:noFill/>
        </p:spPr>
        <p:txBody>
          <a:bodyPr wrap="square" rtlCol="0">
            <a:spAutoFit/>
          </a:bodyPr>
          <a:lstStyle/>
          <a:p>
            <a:r>
              <a:rPr lang="en-US" sz="1400" b="1" dirty="0">
                <a:latin typeface="Oriya Sangam MN" charset="0"/>
                <a:ea typeface="Oriya Sangam MN" charset="0"/>
                <a:cs typeface="Oriya Sangam MN" charset="0"/>
              </a:rPr>
              <a:t>Engage Professionals</a:t>
            </a:r>
          </a:p>
        </p:txBody>
      </p:sp>
      <p:sp>
        <p:nvSpPr>
          <p:cNvPr id="69" name="Rectangle 68">
            <a:extLst>
              <a:ext uri="{FF2B5EF4-FFF2-40B4-BE49-F238E27FC236}">
                <a16:creationId xmlns:a16="http://schemas.microsoft.com/office/drawing/2014/main" id="{3972130B-5ED8-B24D-B132-422B799705AA}"/>
              </a:ext>
            </a:extLst>
          </p:cNvPr>
          <p:cNvSpPr/>
          <p:nvPr/>
        </p:nvSpPr>
        <p:spPr>
          <a:xfrm>
            <a:off x="2255144" y="1508970"/>
            <a:ext cx="1975014" cy="465840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Picture 8" descr="elated image">
            <a:extLst>
              <a:ext uri="{FF2B5EF4-FFF2-40B4-BE49-F238E27FC236}">
                <a16:creationId xmlns:a16="http://schemas.microsoft.com/office/drawing/2014/main" id="{3D160D1E-06C2-C342-8454-ACA0D304454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9270" y="1795295"/>
            <a:ext cx="747396" cy="86113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0ECC8AB7-EC8A-0742-88D4-A0FD04CAACC7}" type="slidenum">
              <a:rPr lang="en-US" b="1" smtClean="0">
                <a:solidFill>
                  <a:srgbClr val="7030A0"/>
                </a:solidFill>
                <a:latin typeface="Oriya Sangam MN" charset="0"/>
                <a:ea typeface="Oriya Sangam MN" charset="0"/>
                <a:cs typeface="Oriya Sangam MN" charset="0"/>
              </a:rPr>
              <a:t>15</a:t>
            </a:fld>
            <a:endParaRPr lang="en-US" b="1" dirty="0">
              <a:solidFill>
                <a:srgbClr val="7030A0"/>
              </a:solidFill>
              <a:latin typeface="Oriya Sangam MN" charset="0"/>
              <a:ea typeface="Oriya Sangam MN" charset="0"/>
              <a:cs typeface="Oriya Sangam MN" charset="0"/>
            </a:endParaRPr>
          </a:p>
        </p:txBody>
      </p:sp>
      <p:sp>
        <p:nvSpPr>
          <p:cNvPr id="48" name="Rectangle 47">
            <a:hlinkClick r:id="rId10" action="ppaction://hlinksldjump"/>
          </p:cNvPr>
          <p:cNvSpPr/>
          <p:nvPr/>
        </p:nvSpPr>
        <p:spPr>
          <a:xfrm>
            <a:off x="1817980" y="5747979"/>
            <a:ext cx="438674" cy="418488"/>
          </a:xfrm>
          <a:prstGeom prst="rect">
            <a:avLst/>
          </a:prstGeom>
          <a:solidFill>
            <a:srgbClr val="7030A0">
              <a:alpha val="57647"/>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p:cNvPicPr>
            <a:picLocks noChangeAspect="1"/>
          </p:cNvPicPr>
          <p:nvPr/>
        </p:nvPicPr>
        <p:blipFill>
          <a:blip r:embed="rId11"/>
          <a:stretch>
            <a:fillRect/>
          </a:stretch>
        </p:blipFill>
        <p:spPr>
          <a:xfrm>
            <a:off x="1910738" y="5859796"/>
            <a:ext cx="263278" cy="211792"/>
          </a:xfrm>
          <a:prstGeom prst="rect">
            <a:avLst/>
          </a:prstGeom>
        </p:spPr>
      </p:pic>
      <p:sp>
        <p:nvSpPr>
          <p:cNvPr id="50" name="Rectangle 49">
            <a:hlinkClick r:id="rId10" action="ppaction://hlinksldjump"/>
          </p:cNvPr>
          <p:cNvSpPr/>
          <p:nvPr/>
        </p:nvSpPr>
        <p:spPr>
          <a:xfrm>
            <a:off x="5755436" y="5751773"/>
            <a:ext cx="438674" cy="4184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p:cNvPicPr>
            <a:picLocks noChangeAspect="1"/>
          </p:cNvPicPr>
          <p:nvPr/>
        </p:nvPicPr>
        <p:blipFill>
          <a:blip r:embed="rId12"/>
          <a:stretch>
            <a:fillRect/>
          </a:stretch>
        </p:blipFill>
        <p:spPr>
          <a:xfrm>
            <a:off x="5838243" y="5842236"/>
            <a:ext cx="273059" cy="273059"/>
          </a:xfrm>
          <a:prstGeom prst="rect">
            <a:avLst/>
          </a:prstGeom>
        </p:spPr>
      </p:pic>
      <p:sp>
        <p:nvSpPr>
          <p:cNvPr id="56" name="Rectangle 55">
            <a:hlinkClick r:id="rId10" action="ppaction://hlinksldjump"/>
          </p:cNvPr>
          <p:cNvSpPr/>
          <p:nvPr/>
        </p:nvSpPr>
        <p:spPr>
          <a:xfrm>
            <a:off x="9655517" y="5760512"/>
            <a:ext cx="438674" cy="418488"/>
          </a:xfrm>
          <a:prstGeom prst="rect">
            <a:avLst/>
          </a:prstGeom>
          <a:solidFill>
            <a:srgbClr val="7030A0">
              <a:alpha val="57647"/>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p:cNvPicPr>
            <a:picLocks noChangeAspect="1"/>
          </p:cNvPicPr>
          <p:nvPr/>
        </p:nvPicPr>
        <p:blipFill>
          <a:blip r:embed="rId11"/>
          <a:stretch>
            <a:fillRect/>
          </a:stretch>
        </p:blipFill>
        <p:spPr>
          <a:xfrm>
            <a:off x="9748275" y="5872329"/>
            <a:ext cx="263278" cy="211792"/>
          </a:xfrm>
          <a:prstGeom prst="rect">
            <a:avLst/>
          </a:prstGeom>
        </p:spPr>
      </p:pic>
      <p:sp>
        <p:nvSpPr>
          <p:cNvPr id="58" name="Rectangle 57">
            <a:hlinkClick r:id="rId10" action="ppaction://hlinksldjump"/>
          </p:cNvPr>
          <p:cNvSpPr/>
          <p:nvPr/>
        </p:nvSpPr>
        <p:spPr>
          <a:xfrm>
            <a:off x="11538507" y="5760512"/>
            <a:ext cx="438674" cy="418488"/>
          </a:xfrm>
          <a:prstGeom prst="rect">
            <a:avLst/>
          </a:prstGeom>
          <a:solidFill>
            <a:srgbClr val="7030A0">
              <a:alpha val="57647"/>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p:cNvPicPr>
            <a:picLocks noChangeAspect="1"/>
          </p:cNvPicPr>
          <p:nvPr/>
        </p:nvPicPr>
        <p:blipFill>
          <a:blip r:embed="rId11"/>
          <a:stretch>
            <a:fillRect/>
          </a:stretch>
        </p:blipFill>
        <p:spPr>
          <a:xfrm>
            <a:off x="11631265" y="5872329"/>
            <a:ext cx="263278" cy="211792"/>
          </a:xfrm>
          <a:prstGeom prst="rect">
            <a:avLst/>
          </a:prstGeom>
        </p:spPr>
      </p:pic>
    </p:spTree>
    <p:extLst>
      <p:ext uri="{BB962C8B-B14F-4D97-AF65-F5344CB8AC3E}">
        <p14:creationId xmlns:p14="http://schemas.microsoft.com/office/powerpoint/2010/main" val="1877733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CC8AB7-EC8A-0742-88D4-A0FD04CAACC7}" type="slidenum">
              <a:rPr lang="en-US" b="1" smtClean="0">
                <a:solidFill>
                  <a:srgbClr val="7030A0"/>
                </a:solidFill>
                <a:latin typeface="Oriya Sangam MN" charset="0"/>
                <a:ea typeface="Oriya Sangam MN" charset="0"/>
                <a:cs typeface="Oriya Sangam MN" charset="0"/>
              </a:rPr>
              <a:t>16</a:t>
            </a:fld>
            <a:endParaRPr lang="en-US" b="1">
              <a:solidFill>
                <a:srgbClr val="7030A0"/>
              </a:solidFill>
              <a:latin typeface="Oriya Sangam MN" charset="0"/>
              <a:ea typeface="Oriya Sangam MN" charset="0"/>
              <a:cs typeface="Oriya Sangam MN" charset="0"/>
            </a:endParaRPr>
          </a:p>
        </p:txBody>
      </p:sp>
      <p:sp>
        <p:nvSpPr>
          <p:cNvPr id="3" name="Rectangle 2"/>
          <p:cNvSpPr/>
          <p:nvPr/>
        </p:nvSpPr>
        <p:spPr>
          <a:xfrm>
            <a:off x="-23814" y="0"/>
            <a:ext cx="304800"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20093" y="682752"/>
            <a:ext cx="2866043" cy="512318"/>
          </a:xfrm>
          <a:prstGeom prst="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113482" y="771118"/>
            <a:ext cx="3386857" cy="369332"/>
          </a:xfrm>
          <a:prstGeom prst="rect">
            <a:avLst/>
          </a:prstGeom>
          <a:noFill/>
        </p:spPr>
        <p:txBody>
          <a:bodyPr wrap="square" rtlCol="0">
            <a:spAutoFit/>
          </a:bodyPr>
          <a:lstStyle/>
          <a:p>
            <a:r>
              <a:rPr lang="en-US" b="1" dirty="0">
                <a:latin typeface="Oriya Sangam MN" charset="0"/>
                <a:ea typeface="Oriya Sangam MN" charset="0"/>
                <a:cs typeface="Oriya Sangam MN" charset="0"/>
              </a:rPr>
              <a:t>Acquire Land</a:t>
            </a:r>
          </a:p>
        </p:txBody>
      </p:sp>
      <p:sp>
        <p:nvSpPr>
          <p:cNvPr id="10" name="TextBox 9"/>
          <p:cNvSpPr txBox="1"/>
          <p:nvPr/>
        </p:nvSpPr>
        <p:spPr>
          <a:xfrm>
            <a:off x="892829" y="3955693"/>
            <a:ext cx="4609613" cy="1661993"/>
          </a:xfrm>
          <a:prstGeom prst="rect">
            <a:avLst/>
          </a:prstGeom>
          <a:noFill/>
        </p:spPr>
        <p:txBody>
          <a:bodyPr wrap="square" rtlCol="0">
            <a:spAutoFit/>
          </a:bodyPr>
          <a:lstStyle/>
          <a:p>
            <a:r>
              <a:rPr lang="en-US" sz="1400" b="1" dirty="0">
                <a:latin typeface="Oriya Sangam MN" charset="0"/>
                <a:ea typeface="Oriya Sangam MN" charset="0"/>
                <a:cs typeface="Oriya Sangam MN" charset="0"/>
              </a:rPr>
              <a:t>Description:</a:t>
            </a:r>
          </a:p>
          <a:p>
            <a:endParaRPr lang="en-US" sz="1400" b="1" dirty="0">
              <a:latin typeface="Oriya Sangam MN" charset="0"/>
              <a:ea typeface="Oriya Sangam MN" charset="0"/>
              <a:cs typeface="Oriya Sangam MN" charset="0"/>
            </a:endParaRPr>
          </a:p>
          <a:p>
            <a:r>
              <a:rPr lang="en-US" sz="1200" dirty="0">
                <a:latin typeface="Oriya Sangam MN" charset="0"/>
                <a:ea typeface="Oriya Sangam MN" charset="0"/>
                <a:cs typeface="Oriya Sangam MN" charset="0"/>
              </a:rPr>
              <a:t>Acquiring land is key to moving the project from an idea to reality. The type of property may impact the vision and it is important to carefully evaluate the suitability of a site. This process may involve different types of professionals, from legal experts to engineers.</a:t>
            </a:r>
          </a:p>
          <a:p>
            <a:endParaRPr lang="en-US" sz="1400" dirty="0">
              <a:latin typeface="Oriya Sangam MN" charset="0"/>
              <a:ea typeface="Oriya Sangam MN" charset="0"/>
              <a:cs typeface="Oriya Sangam MN" charset="0"/>
            </a:endParaRPr>
          </a:p>
        </p:txBody>
      </p:sp>
      <p:sp>
        <p:nvSpPr>
          <p:cNvPr id="12" name="TextBox 11"/>
          <p:cNvSpPr txBox="1"/>
          <p:nvPr/>
        </p:nvSpPr>
        <p:spPr>
          <a:xfrm>
            <a:off x="6969142" y="1240353"/>
            <a:ext cx="4773679" cy="2308324"/>
          </a:xfrm>
          <a:prstGeom prst="rect">
            <a:avLst/>
          </a:prstGeom>
          <a:noFill/>
        </p:spPr>
        <p:txBody>
          <a:bodyPr wrap="square" rtlCol="0">
            <a:spAutoFit/>
          </a:bodyPr>
          <a:lstStyle/>
          <a:p>
            <a:r>
              <a:rPr lang="en-US" sz="1400" b="1" dirty="0">
                <a:latin typeface="Oriya Sangam MN" charset="0"/>
                <a:ea typeface="Oriya Sangam MN" charset="0"/>
                <a:cs typeface="Oriya Sangam MN" charset="0"/>
              </a:rPr>
              <a:t>Tips:</a:t>
            </a:r>
          </a:p>
          <a:p>
            <a:endParaRPr lang="en-US" sz="1400" b="1" dirty="0">
              <a:latin typeface="Oriya Sangam MN" charset="0"/>
              <a:ea typeface="Oriya Sangam MN" charset="0"/>
              <a:cs typeface="Oriya Sangam MN" charset="0"/>
            </a:endParaRPr>
          </a:p>
          <a:p>
            <a:pPr marL="171450" indent="-171450">
              <a:buFont typeface="Arial" charset="0"/>
              <a:buChar char="•"/>
            </a:pPr>
            <a:r>
              <a:rPr lang="en-US" sz="1200" dirty="0">
                <a:latin typeface="Oriya Sangam MN" charset="0"/>
                <a:ea typeface="Oriya Sangam MN" charset="0"/>
                <a:cs typeface="Oriya Sangam MN" charset="0"/>
              </a:rPr>
              <a:t>Look for surplus municipal and provincial lands (there may be RFP opportunities; discuss with your development consultant and connections in the planning department)</a:t>
            </a:r>
          </a:p>
          <a:p>
            <a:pPr marL="171450" indent="-171450">
              <a:buFont typeface="Arial" charset="0"/>
              <a:buChar char="•"/>
            </a:pPr>
            <a:r>
              <a:rPr lang="en-US" sz="1200" dirty="0">
                <a:latin typeface="Oriya Sangam MN" charset="0"/>
                <a:ea typeface="Oriya Sangam MN" charset="0"/>
                <a:cs typeface="Oriya Sangam MN" charset="0"/>
              </a:rPr>
              <a:t>Conduct site due diligence (e.g. check the site for contamination, review planning and conduct an appraisal) </a:t>
            </a:r>
          </a:p>
          <a:p>
            <a:pPr marL="285750" indent="-285750">
              <a:buFont typeface="Arial" charset="0"/>
              <a:buChar char="•"/>
            </a:pPr>
            <a:endParaRPr lang="en-CA" sz="1400" dirty="0">
              <a:latin typeface="Oriya Sangam MN" charset="0"/>
              <a:ea typeface="Oriya Sangam MN" charset="0"/>
              <a:cs typeface="Oriya Sangam MN" charset="0"/>
            </a:endParaRPr>
          </a:p>
          <a:p>
            <a:pPr marL="285750" indent="-285750">
              <a:buFont typeface="Arial" charset="0"/>
              <a:buChar char="•"/>
            </a:pPr>
            <a:endParaRPr lang="en-US" sz="1400" dirty="0">
              <a:latin typeface="Oriya Sangam MN" charset="0"/>
              <a:ea typeface="Oriya Sangam MN" charset="0"/>
              <a:cs typeface="Oriya Sangam MN" charset="0"/>
            </a:endParaRPr>
          </a:p>
          <a:p>
            <a:pPr marL="285750" indent="-285750">
              <a:buFont typeface="Arial" charset="0"/>
              <a:buChar char="•"/>
            </a:pPr>
            <a:endParaRPr lang="en-US" sz="1400" dirty="0">
              <a:latin typeface="Oriya Sangam MN" charset="0"/>
              <a:ea typeface="Oriya Sangam MN" charset="0"/>
              <a:cs typeface="Oriya Sangam MN" charset="0"/>
            </a:endParaRPr>
          </a:p>
          <a:p>
            <a:pPr marL="285750" indent="-285750">
              <a:buFont typeface="Arial" charset="0"/>
              <a:buChar char="•"/>
            </a:pPr>
            <a:endParaRPr lang="en-US" sz="1400" dirty="0">
              <a:latin typeface="Oriya Sangam MN" charset="0"/>
              <a:ea typeface="Oriya Sangam MN" charset="0"/>
              <a:cs typeface="Oriya Sangam MN" charset="0"/>
            </a:endParaRPr>
          </a:p>
        </p:txBody>
      </p:sp>
      <p:cxnSp>
        <p:nvCxnSpPr>
          <p:cNvPr id="14" name="Straight Connector 13"/>
          <p:cNvCxnSpPr/>
          <p:nvPr/>
        </p:nvCxnSpPr>
        <p:spPr>
          <a:xfrm>
            <a:off x="6336159" y="0"/>
            <a:ext cx="0" cy="685800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9" name="Picture 2" desc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3466" y="2034526"/>
            <a:ext cx="2514222" cy="159590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010946" y="1201361"/>
            <a:ext cx="1939576" cy="318970"/>
          </a:xfrm>
          <a:prstGeom prst="rect">
            <a:avLst/>
          </a:prstGeom>
          <a:solidFill>
            <a:srgbClr val="7030A0">
              <a:alpha val="57647"/>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1033541" y="1240353"/>
            <a:ext cx="2633082" cy="276999"/>
          </a:xfrm>
          <a:prstGeom prst="rect">
            <a:avLst/>
          </a:prstGeom>
          <a:noFill/>
        </p:spPr>
        <p:txBody>
          <a:bodyPr wrap="square" rtlCol="0">
            <a:spAutoFit/>
          </a:bodyPr>
          <a:lstStyle/>
          <a:p>
            <a:r>
              <a:rPr lang="en-US" sz="1200" b="1" dirty="0">
                <a:solidFill>
                  <a:schemeClr val="bg1"/>
                </a:solidFill>
                <a:latin typeface="Oriya Sangam MN" charset="0"/>
                <a:ea typeface="Oriya Sangam MN" charset="0"/>
                <a:cs typeface="Oriya Sangam MN" charset="0"/>
              </a:rPr>
              <a:t>Guide            Develop</a:t>
            </a:r>
          </a:p>
        </p:txBody>
      </p:sp>
      <p:pic>
        <p:nvPicPr>
          <p:cNvPr id="16" name="Picture 15"/>
          <p:cNvPicPr>
            <a:picLocks noChangeAspect="1"/>
          </p:cNvPicPr>
          <p:nvPr/>
        </p:nvPicPr>
        <p:blipFill>
          <a:blip r:embed="rId4"/>
          <a:stretch>
            <a:fillRect/>
          </a:stretch>
        </p:blipFill>
        <p:spPr>
          <a:xfrm>
            <a:off x="1711827" y="1250052"/>
            <a:ext cx="263278" cy="211792"/>
          </a:xfrm>
          <a:prstGeom prst="rect">
            <a:avLst/>
          </a:prstGeom>
        </p:spPr>
      </p:pic>
      <p:sp>
        <p:nvSpPr>
          <p:cNvPr id="17" name="TextBox 16"/>
          <p:cNvSpPr txBox="1"/>
          <p:nvPr/>
        </p:nvSpPr>
        <p:spPr>
          <a:xfrm>
            <a:off x="7194487" y="3236454"/>
            <a:ext cx="4316035" cy="3046988"/>
          </a:xfrm>
          <a:prstGeom prst="rect">
            <a:avLst/>
          </a:prstGeom>
          <a:noFill/>
        </p:spPr>
        <p:txBody>
          <a:bodyPr wrap="square" rtlCol="0">
            <a:spAutoFit/>
          </a:bodyPr>
          <a:lstStyle/>
          <a:p>
            <a:endParaRPr lang="en-US" sz="1200" b="1" dirty="0">
              <a:solidFill>
                <a:srgbClr val="7030A0"/>
              </a:solidFill>
              <a:latin typeface="Oriya Sangam MN" charset="0"/>
              <a:ea typeface="Oriya Sangam MN" charset="0"/>
              <a:cs typeface="Oriya Sangam MN" charset="0"/>
            </a:endParaRPr>
          </a:p>
          <a:p>
            <a:pPr marL="171450" indent="-171450">
              <a:buFont typeface="Arial" charset="0"/>
              <a:buChar char="•"/>
            </a:pPr>
            <a:r>
              <a:rPr lang="en-US" sz="1200" dirty="0">
                <a:solidFill>
                  <a:srgbClr val="7030A0"/>
                </a:solidFill>
                <a:latin typeface="Oriya Sangam MN" charset="0"/>
                <a:ea typeface="Oriya Sangam MN" charset="0"/>
                <a:cs typeface="Oriya Sangam MN" charset="0"/>
              </a:rPr>
              <a:t>Is the site accessible for transportation?</a:t>
            </a:r>
          </a:p>
          <a:p>
            <a:pPr marL="171450" indent="-171450">
              <a:buFont typeface="Arial" charset="0"/>
              <a:buChar char="•"/>
            </a:pPr>
            <a:r>
              <a:rPr lang="en-US" sz="1200" dirty="0">
                <a:solidFill>
                  <a:srgbClr val="7030A0"/>
                </a:solidFill>
                <a:latin typeface="Oriya Sangam MN" charset="0"/>
                <a:ea typeface="Oriya Sangam MN" charset="0"/>
                <a:cs typeface="Oriya Sangam MN" charset="0"/>
              </a:rPr>
              <a:t>Is the site located within a complete community with proximity to services (such as shops and support agencies) and potential for social connections/inclusivity?</a:t>
            </a:r>
          </a:p>
          <a:p>
            <a:pPr marL="171450" indent="-171450">
              <a:buFont typeface="Arial" charset="0"/>
              <a:buChar char="•"/>
            </a:pPr>
            <a:r>
              <a:rPr lang="en-US" sz="1200" dirty="0">
                <a:solidFill>
                  <a:srgbClr val="7030A0"/>
                </a:solidFill>
                <a:latin typeface="Oriya Sangam MN" charset="0"/>
                <a:ea typeface="Oriya Sangam MN" charset="0"/>
                <a:cs typeface="Oriya Sangam MN" charset="0"/>
              </a:rPr>
              <a:t>Is the site close to where individuals access their current programs and/or work?</a:t>
            </a:r>
          </a:p>
          <a:p>
            <a:pPr marL="171450" indent="-171450">
              <a:buFont typeface="Arial" charset="0"/>
              <a:buChar char="•"/>
            </a:pPr>
            <a:r>
              <a:rPr lang="en-US" sz="1200" dirty="0">
                <a:solidFill>
                  <a:srgbClr val="7030A0"/>
                </a:solidFill>
                <a:latin typeface="Oriya Sangam MN" charset="0"/>
                <a:ea typeface="Oriya Sangam MN" charset="0"/>
                <a:cs typeface="Oriya Sangam MN" charset="0"/>
              </a:rPr>
              <a:t>Is the site in good condition (e.g. topography, environmental, soil conditions)?</a:t>
            </a:r>
          </a:p>
          <a:p>
            <a:pPr marL="171450" indent="-171450">
              <a:buFont typeface="Arial" charset="0"/>
              <a:buChar char="•"/>
            </a:pPr>
            <a:r>
              <a:rPr lang="en-US" sz="1200" dirty="0">
                <a:solidFill>
                  <a:srgbClr val="7030A0"/>
                </a:solidFill>
                <a:latin typeface="Oriya Sangam MN" charset="0"/>
                <a:ea typeface="Oriya Sangam MN" charset="0"/>
                <a:cs typeface="Oriya Sangam MN" charset="0"/>
              </a:rPr>
              <a:t>What municipal approvals are required and are there any challenges anticipated in obtaining these approvals?</a:t>
            </a:r>
            <a:endParaRPr lang="en-CA" sz="1200" dirty="0">
              <a:solidFill>
                <a:srgbClr val="7030A0"/>
              </a:solidFill>
              <a:latin typeface="Oriya Sangam MN" charset="0"/>
              <a:ea typeface="Oriya Sangam MN" charset="0"/>
              <a:cs typeface="Oriya Sangam MN" charset="0"/>
            </a:endParaRPr>
          </a:p>
          <a:p>
            <a:pPr marL="285750" indent="-285750">
              <a:buFont typeface="Wingdings" charset="2"/>
              <a:buChar char="q"/>
            </a:pPr>
            <a:endParaRPr lang="en-CA" sz="1200" dirty="0">
              <a:solidFill>
                <a:srgbClr val="7030A0"/>
              </a:solidFill>
              <a:latin typeface="Oriya Sangam MN" charset="0"/>
              <a:ea typeface="Oriya Sangam MN" charset="0"/>
              <a:cs typeface="Oriya Sangam MN" charset="0"/>
            </a:endParaRPr>
          </a:p>
          <a:p>
            <a:pPr marL="285750" indent="-285750">
              <a:buFont typeface="Wingdings" charset="2"/>
              <a:buChar char="q"/>
            </a:pPr>
            <a:endParaRPr lang="en-CA" sz="1200" dirty="0">
              <a:solidFill>
                <a:srgbClr val="7030A0"/>
              </a:solidFill>
              <a:latin typeface="Oriya Sangam MN" charset="0"/>
              <a:ea typeface="Oriya Sangam MN" charset="0"/>
              <a:cs typeface="Oriya Sangam MN" charset="0"/>
            </a:endParaRPr>
          </a:p>
          <a:p>
            <a:pPr marL="285750" indent="-285750">
              <a:buFont typeface="Wingdings" charset="2"/>
              <a:buChar char="q"/>
            </a:pPr>
            <a:endParaRPr lang="en-US" sz="1200" dirty="0">
              <a:solidFill>
                <a:srgbClr val="7030A0"/>
              </a:solidFill>
              <a:latin typeface="Oriya Sangam MN" charset="0"/>
              <a:ea typeface="Oriya Sangam MN" charset="0"/>
              <a:cs typeface="Oriya Sangam MN" charset="0"/>
            </a:endParaRPr>
          </a:p>
        </p:txBody>
      </p:sp>
      <p:sp>
        <p:nvSpPr>
          <p:cNvPr id="18" name="TextBox 17"/>
          <p:cNvSpPr txBox="1"/>
          <p:nvPr/>
        </p:nvSpPr>
        <p:spPr>
          <a:xfrm>
            <a:off x="6930116" y="2974932"/>
            <a:ext cx="5505307" cy="830997"/>
          </a:xfrm>
          <a:prstGeom prst="rect">
            <a:avLst/>
          </a:prstGeom>
          <a:noFill/>
        </p:spPr>
        <p:txBody>
          <a:bodyPr wrap="square" rtlCol="0">
            <a:spAutoFit/>
          </a:bodyPr>
          <a:lstStyle/>
          <a:p>
            <a:r>
              <a:rPr lang="en-US" sz="1200" b="1" dirty="0">
                <a:solidFill>
                  <a:srgbClr val="7030A0"/>
                </a:solidFill>
                <a:latin typeface="Oriya Sangam MN" charset="0"/>
                <a:ea typeface="Oriya Sangam MN" charset="0"/>
                <a:cs typeface="Oriya Sangam MN" charset="0"/>
              </a:rPr>
              <a:t>Site Selection Criteria</a:t>
            </a:r>
          </a:p>
          <a:p>
            <a:pPr marL="285750" indent="-285750">
              <a:buFont typeface="Arial" charset="0"/>
              <a:buChar char="•"/>
            </a:pPr>
            <a:endParaRPr lang="en-US" sz="1200" dirty="0">
              <a:latin typeface="Oriya Sangam MN" charset="0"/>
              <a:ea typeface="Oriya Sangam MN" charset="0"/>
              <a:cs typeface="Oriya Sangam MN" charset="0"/>
            </a:endParaRPr>
          </a:p>
          <a:p>
            <a:pPr marL="285750" indent="-285750">
              <a:buFont typeface="Arial" charset="0"/>
              <a:buChar char="•"/>
            </a:pPr>
            <a:endParaRPr lang="en-US" sz="1200" dirty="0">
              <a:latin typeface="Oriya Sangam MN" charset="0"/>
              <a:ea typeface="Oriya Sangam MN" charset="0"/>
              <a:cs typeface="Oriya Sangam MN" charset="0"/>
            </a:endParaRPr>
          </a:p>
          <a:p>
            <a:pPr marL="285750" indent="-285750">
              <a:buFont typeface="Arial" charset="0"/>
              <a:buChar char="•"/>
            </a:pPr>
            <a:endParaRPr lang="en-US" sz="1200" dirty="0">
              <a:latin typeface="Oriya Sangam MN" charset="0"/>
              <a:ea typeface="Oriya Sangam MN" charset="0"/>
              <a:cs typeface="Oriya Sangam MN" charset="0"/>
            </a:endParaRPr>
          </a:p>
        </p:txBody>
      </p:sp>
      <p:sp>
        <p:nvSpPr>
          <p:cNvPr id="20" name="Rectangle 19"/>
          <p:cNvSpPr/>
          <p:nvPr/>
        </p:nvSpPr>
        <p:spPr>
          <a:xfrm>
            <a:off x="7027653" y="3236454"/>
            <a:ext cx="4482869" cy="251616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4765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CC8AB7-EC8A-0742-88D4-A0FD04CAACC7}" type="slidenum">
              <a:rPr lang="en-US" b="1" smtClean="0">
                <a:solidFill>
                  <a:srgbClr val="7030A0"/>
                </a:solidFill>
                <a:latin typeface="Oriya Sangam MN" charset="0"/>
                <a:ea typeface="Oriya Sangam MN" charset="0"/>
                <a:cs typeface="Oriya Sangam MN" charset="0"/>
              </a:rPr>
              <a:t>17</a:t>
            </a:fld>
            <a:endParaRPr lang="en-US" b="1" dirty="0">
              <a:solidFill>
                <a:srgbClr val="7030A0"/>
              </a:solidFill>
              <a:latin typeface="Oriya Sangam MN" charset="0"/>
              <a:ea typeface="Oriya Sangam MN" charset="0"/>
              <a:cs typeface="Oriya Sangam MN" charset="0"/>
            </a:endParaRPr>
          </a:p>
        </p:txBody>
      </p:sp>
      <p:sp>
        <p:nvSpPr>
          <p:cNvPr id="3" name="Rectangle 2"/>
          <p:cNvSpPr/>
          <p:nvPr/>
        </p:nvSpPr>
        <p:spPr>
          <a:xfrm>
            <a:off x="-23814" y="0"/>
            <a:ext cx="304800"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20093" y="682752"/>
            <a:ext cx="2866043" cy="512318"/>
          </a:xfrm>
          <a:prstGeom prst="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113482" y="771118"/>
            <a:ext cx="3386857" cy="369332"/>
          </a:xfrm>
          <a:prstGeom prst="rect">
            <a:avLst/>
          </a:prstGeom>
          <a:noFill/>
        </p:spPr>
        <p:txBody>
          <a:bodyPr wrap="square" rtlCol="0">
            <a:spAutoFit/>
          </a:bodyPr>
          <a:lstStyle/>
          <a:p>
            <a:r>
              <a:rPr lang="en-US" b="1" dirty="0">
                <a:latin typeface="Oriya Sangam MN" charset="0"/>
                <a:ea typeface="Oriya Sangam MN" charset="0"/>
                <a:cs typeface="Oriya Sangam MN" charset="0"/>
              </a:rPr>
              <a:t>Design</a:t>
            </a:r>
          </a:p>
        </p:txBody>
      </p:sp>
      <p:sp>
        <p:nvSpPr>
          <p:cNvPr id="10" name="TextBox 9"/>
          <p:cNvSpPr txBox="1"/>
          <p:nvPr/>
        </p:nvSpPr>
        <p:spPr>
          <a:xfrm>
            <a:off x="892829" y="3955693"/>
            <a:ext cx="4609613" cy="2000548"/>
          </a:xfrm>
          <a:prstGeom prst="rect">
            <a:avLst/>
          </a:prstGeom>
          <a:noFill/>
        </p:spPr>
        <p:txBody>
          <a:bodyPr wrap="square" rtlCol="0">
            <a:spAutoFit/>
          </a:bodyPr>
          <a:lstStyle/>
          <a:p>
            <a:r>
              <a:rPr lang="en-US" sz="1400" b="1" dirty="0">
                <a:latin typeface="Oriya Sangam MN" charset="0"/>
                <a:ea typeface="Oriya Sangam MN" charset="0"/>
                <a:cs typeface="Oriya Sangam MN" charset="0"/>
              </a:rPr>
              <a:t>Description:</a:t>
            </a:r>
          </a:p>
          <a:p>
            <a:pPr marL="171450" indent="-171450">
              <a:buFont typeface="Arial" charset="0"/>
              <a:buChar char="•"/>
            </a:pPr>
            <a:endParaRPr lang="en-US" sz="1400" b="1" dirty="0">
              <a:latin typeface="Oriya Sangam MN" charset="0"/>
              <a:ea typeface="Oriya Sangam MN" charset="0"/>
              <a:cs typeface="Oriya Sangam MN" charset="0"/>
            </a:endParaRPr>
          </a:p>
          <a:p>
            <a:r>
              <a:rPr lang="en-US" sz="1200" dirty="0">
                <a:latin typeface="Oriya Sangam MN" charset="0"/>
                <a:ea typeface="Oriya Sangam MN" charset="0"/>
                <a:cs typeface="Oriya Sangam MN" charset="0"/>
              </a:rPr>
              <a:t>This step brings together the vision with the feasibility constraints into a final design. This process involves the project team, stakeholders, and other professionals, such as an architect, which the development consultant may help select. Ideally, the process is collaborative and iterative, with opportunities for stakeholder input and feedback. In particular, having resident input on the design can lead to a more inclusive outcome.</a:t>
            </a:r>
          </a:p>
        </p:txBody>
      </p:sp>
      <p:sp>
        <p:nvSpPr>
          <p:cNvPr id="12" name="TextBox 11"/>
          <p:cNvSpPr txBox="1"/>
          <p:nvPr/>
        </p:nvSpPr>
        <p:spPr>
          <a:xfrm>
            <a:off x="6969142" y="838124"/>
            <a:ext cx="4773679" cy="3293209"/>
          </a:xfrm>
          <a:prstGeom prst="rect">
            <a:avLst/>
          </a:prstGeom>
          <a:noFill/>
        </p:spPr>
        <p:txBody>
          <a:bodyPr wrap="square" rtlCol="0">
            <a:spAutoFit/>
          </a:bodyPr>
          <a:lstStyle/>
          <a:p>
            <a:r>
              <a:rPr lang="en-US" sz="1400" b="1" dirty="0">
                <a:latin typeface="Oriya Sangam MN" charset="0"/>
                <a:ea typeface="Oriya Sangam MN" charset="0"/>
                <a:cs typeface="Oriya Sangam MN" charset="0"/>
              </a:rPr>
              <a:t>In action:</a:t>
            </a:r>
          </a:p>
          <a:p>
            <a:endParaRPr lang="en-US" sz="1400" b="1" dirty="0">
              <a:latin typeface="Oriya Sangam MN" charset="0"/>
              <a:ea typeface="Oriya Sangam MN" charset="0"/>
              <a:cs typeface="Oriya Sangam MN" charset="0"/>
            </a:endParaRPr>
          </a:p>
          <a:p>
            <a:pPr marL="285750" indent="-285750">
              <a:buFont typeface="Arial" charset="0"/>
              <a:buChar char="•"/>
            </a:pPr>
            <a:r>
              <a:rPr lang="en-US" sz="1200" b="1" dirty="0">
                <a:latin typeface="Oriya Sangam MN" charset="0"/>
                <a:ea typeface="Oriya Sangam MN" charset="0"/>
                <a:cs typeface="Oriya Sangam MN" charset="0"/>
              </a:rPr>
              <a:t>Format</a:t>
            </a:r>
            <a:r>
              <a:rPr lang="en-US" sz="1200" dirty="0">
                <a:latin typeface="Oriya Sangam MN" charset="0"/>
                <a:ea typeface="Oriya Sangam MN" charset="0"/>
                <a:cs typeface="Oriya Sangam MN" charset="0"/>
              </a:rPr>
              <a:t>: Host a co-design session with the project team, stakeholder representatives, and architect. </a:t>
            </a:r>
          </a:p>
          <a:p>
            <a:pPr marL="285750" indent="-285750">
              <a:buFont typeface="Arial" charset="0"/>
              <a:buChar char="•"/>
            </a:pPr>
            <a:r>
              <a:rPr lang="en-US" sz="1200" b="1" dirty="0">
                <a:latin typeface="Oriya Sangam MN" charset="0"/>
                <a:ea typeface="Oriya Sangam MN" charset="0"/>
                <a:cs typeface="Oriya Sangam MN" charset="0"/>
              </a:rPr>
              <a:t>Materials: </a:t>
            </a:r>
            <a:r>
              <a:rPr lang="en-US" sz="1200" dirty="0">
                <a:latin typeface="Oriya Sangam MN" charset="0"/>
                <a:ea typeface="Oriya Sangam MN" charset="0"/>
                <a:cs typeface="Oriya Sangam MN" charset="0"/>
              </a:rPr>
              <a:t>Visioning summary, an initial sketch prepared by the architect or other visual materials</a:t>
            </a:r>
            <a:endParaRPr lang="en-US" sz="1200" b="1" dirty="0">
              <a:latin typeface="Oriya Sangam MN" charset="0"/>
              <a:ea typeface="Oriya Sangam MN" charset="0"/>
              <a:cs typeface="Oriya Sangam MN" charset="0"/>
            </a:endParaRPr>
          </a:p>
          <a:p>
            <a:pPr marL="285750" indent="-285750">
              <a:buFont typeface="Arial" charset="0"/>
              <a:buChar char="•"/>
            </a:pPr>
            <a:r>
              <a:rPr lang="en-US" sz="1200" b="1" dirty="0">
                <a:latin typeface="Oriya Sangam MN" charset="0"/>
                <a:ea typeface="Oriya Sangam MN" charset="0"/>
                <a:cs typeface="Oriya Sangam MN" charset="0"/>
              </a:rPr>
              <a:t>Method: </a:t>
            </a:r>
          </a:p>
          <a:p>
            <a:pPr marL="742950" lvl="1" indent="-285750">
              <a:buFont typeface="Courier New" charset="0"/>
              <a:buChar char="o"/>
            </a:pPr>
            <a:r>
              <a:rPr lang="en-CA" sz="1200" dirty="0">
                <a:latin typeface="Oriya Sangam MN" charset="0"/>
                <a:ea typeface="Oriya Sangam MN" charset="0"/>
                <a:cs typeface="Oriya Sangam MN" charset="0"/>
              </a:rPr>
              <a:t>Begin with presentation of vision and principles, including ideas, concepts, and constraints</a:t>
            </a:r>
          </a:p>
          <a:p>
            <a:pPr marL="742950" lvl="1" indent="-285750">
              <a:buFont typeface="Courier New" charset="0"/>
              <a:buChar char="o"/>
            </a:pPr>
            <a:r>
              <a:rPr lang="en-CA" sz="1200" dirty="0">
                <a:latin typeface="Oriya Sangam MN" charset="0"/>
                <a:ea typeface="Oriya Sangam MN" charset="0"/>
                <a:cs typeface="Oriya Sangam MN" charset="0"/>
              </a:rPr>
              <a:t>Facilitate feedback and discussion (this could be incorporated into a hands-on activity)</a:t>
            </a:r>
          </a:p>
          <a:p>
            <a:pPr marL="742950" lvl="1" indent="-285750">
              <a:buFont typeface="Courier New" charset="0"/>
              <a:buChar char="o"/>
            </a:pPr>
            <a:r>
              <a:rPr lang="en-CA" sz="1200" dirty="0">
                <a:latin typeface="Oriya Sangam MN" charset="0"/>
                <a:ea typeface="Oriya Sangam MN" charset="0"/>
                <a:cs typeface="Oriya Sangam MN" charset="0"/>
              </a:rPr>
              <a:t>Discuss trade-offs and priorities to help the architect refine the design</a:t>
            </a:r>
          </a:p>
          <a:p>
            <a:pPr marL="285750" indent="-285750">
              <a:buFont typeface="Arial" charset="0"/>
              <a:buChar char="•"/>
            </a:pPr>
            <a:endParaRPr lang="en-CA" sz="1200" dirty="0">
              <a:latin typeface="Oriya Sangam MN" charset="0"/>
              <a:ea typeface="Oriya Sangam MN" charset="0"/>
              <a:cs typeface="Oriya Sangam MN" charset="0"/>
            </a:endParaRPr>
          </a:p>
          <a:p>
            <a:pPr marL="285750" indent="-285750">
              <a:buFont typeface="Arial" charset="0"/>
              <a:buChar char="•"/>
            </a:pPr>
            <a:endParaRPr lang="en-US" sz="1200" dirty="0">
              <a:latin typeface="Oriya Sangam MN" charset="0"/>
              <a:ea typeface="Oriya Sangam MN" charset="0"/>
              <a:cs typeface="Oriya Sangam MN" charset="0"/>
            </a:endParaRPr>
          </a:p>
          <a:p>
            <a:pPr marL="285750" indent="-285750">
              <a:buFont typeface="Arial" charset="0"/>
              <a:buChar char="•"/>
            </a:pPr>
            <a:endParaRPr lang="en-US" sz="1200" dirty="0">
              <a:latin typeface="Oriya Sangam MN" charset="0"/>
              <a:ea typeface="Oriya Sangam MN" charset="0"/>
              <a:cs typeface="Oriya Sangam MN" charset="0"/>
            </a:endParaRPr>
          </a:p>
          <a:p>
            <a:pPr marL="285750" indent="-285750">
              <a:buFont typeface="Arial" charset="0"/>
              <a:buChar char="•"/>
            </a:pPr>
            <a:endParaRPr lang="en-US" sz="1200" dirty="0">
              <a:latin typeface="Oriya Sangam MN" charset="0"/>
              <a:ea typeface="Oriya Sangam MN" charset="0"/>
              <a:cs typeface="Oriya Sangam MN" charset="0"/>
            </a:endParaRPr>
          </a:p>
        </p:txBody>
      </p:sp>
      <p:cxnSp>
        <p:nvCxnSpPr>
          <p:cNvPr id="14" name="Straight Connector 13"/>
          <p:cNvCxnSpPr/>
          <p:nvPr/>
        </p:nvCxnSpPr>
        <p:spPr>
          <a:xfrm>
            <a:off x="6336159" y="0"/>
            <a:ext cx="0" cy="685800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6" name="Picture 4" descr="mage result for desig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1155" y="1940671"/>
            <a:ext cx="1416490" cy="141649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010946" y="1201361"/>
            <a:ext cx="1939576" cy="318970"/>
          </a:xfrm>
          <a:prstGeom prst="rect">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1033541" y="1240353"/>
            <a:ext cx="2633082" cy="276999"/>
          </a:xfrm>
          <a:prstGeom prst="rect">
            <a:avLst/>
          </a:prstGeom>
          <a:noFill/>
        </p:spPr>
        <p:txBody>
          <a:bodyPr wrap="square" rtlCol="0">
            <a:spAutoFit/>
          </a:bodyPr>
          <a:lstStyle/>
          <a:p>
            <a:r>
              <a:rPr lang="en-US" sz="1200" b="1" dirty="0">
                <a:solidFill>
                  <a:schemeClr val="bg1"/>
                </a:solidFill>
                <a:latin typeface="Oriya Sangam MN" charset="0"/>
                <a:ea typeface="Oriya Sangam MN" charset="0"/>
                <a:cs typeface="Oriya Sangam MN" charset="0"/>
              </a:rPr>
              <a:t>Tool            Develop</a:t>
            </a:r>
          </a:p>
        </p:txBody>
      </p:sp>
      <p:pic>
        <p:nvPicPr>
          <p:cNvPr id="17" name="Picture 16"/>
          <p:cNvPicPr>
            <a:picLocks noChangeAspect="1"/>
          </p:cNvPicPr>
          <p:nvPr/>
        </p:nvPicPr>
        <p:blipFill>
          <a:blip r:embed="rId4"/>
          <a:stretch>
            <a:fillRect/>
          </a:stretch>
        </p:blipFill>
        <p:spPr>
          <a:xfrm>
            <a:off x="1599841" y="1256031"/>
            <a:ext cx="194818" cy="194818"/>
          </a:xfrm>
          <a:prstGeom prst="rect">
            <a:avLst/>
          </a:prstGeom>
        </p:spPr>
      </p:pic>
      <p:sp>
        <p:nvSpPr>
          <p:cNvPr id="22" name="TextBox 21"/>
          <p:cNvSpPr txBox="1"/>
          <p:nvPr/>
        </p:nvSpPr>
        <p:spPr>
          <a:xfrm>
            <a:off x="7233514" y="3482689"/>
            <a:ext cx="4324101" cy="3416320"/>
          </a:xfrm>
          <a:prstGeom prst="rect">
            <a:avLst/>
          </a:prstGeom>
          <a:noFill/>
        </p:spPr>
        <p:txBody>
          <a:bodyPr wrap="square" rtlCol="0">
            <a:spAutoFit/>
          </a:bodyPr>
          <a:lstStyle/>
          <a:p>
            <a:endParaRPr lang="en-US" sz="1200" b="1" dirty="0">
              <a:solidFill>
                <a:srgbClr val="7030A0"/>
              </a:solidFill>
              <a:latin typeface="Oriya Sangam MN" charset="0"/>
              <a:ea typeface="Oriya Sangam MN" charset="0"/>
              <a:cs typeface="Oriya Sangam MN" charset="0"/>
            </a:endParaRPr>
          </a:p>
          <a:p>
            <a:pPr marL="171450" indent="-171450">
              <a:buFont typeface="Arial" charset="0"/>
              <a:buChar char="•"/>
            </a:pPr>
            <a:r>
              <a:rPr lang="en-CA" sz="1200" dirty="0">
                <a:solidFill>
                  <a:srgbClr val="7030A0"/>
                </a:solidFill>
                <a:latin typeface="Oriya Sangam MN" charset="0"/>
                <a:ea typeface="Oriya Sangam MN" charset="0"/>
                <a:cs typeface="Oriya Sangam MN" charset="0"/>
              </a:rPr>
              <a:t>Functional planning and layout</a:t>
            </a:r>
          </a:p>
          <a:p>
            <a:pPr marL="171450" indent="-171450">
              <a:buFont typeface="Arial" charset="0"/>
              <a:buChar char="•"/>
            </a:pPr>
            <a:r>
              <a:rPr lang="en-CA" sz="1200" dirty="0">
                <a:solidFill>
                  <a:srgbClr val="7030A0"/>
                </a:solidFill>
                <a:latin typeface="Oriya Sangam MN" charset="0"/>
                <a:ea typeface="Oriya Sangam MN" charset="0"/>
                <a:cs typeface="Oriya Sangam MN" charset="0"/>
              </a:rPr>
              <a:t>Dispersion of units for people with developmental disabilities </a:t>
            </a:r>
          </a:p>
          <a:p>
            <a:pPr marL="171450" indent="-171450">
              <a:buFont typeface="Arial" charset="0"/>
              <a:buChar char="•"/>
            </a:pPr>
            <a:r>
              <a:rPr lang="en-CA" sz="1200" dirty="0">
                <a:solidFill>
                  <a:srgbClr val="7030A0"/>
                </a:solidFill>
                <a:latin typeface="Oriya Sangam MN" charset="0"/>
                <a:ea typeface="Oriya Sangam MN" charset="0"/>
                <a:cs typeface="Oriya Sangam MN" charset="0"/>
              </a:rPr>
              <a:t>Quality/durability of appliances and finishes</a:t>
            </a:r>
          </a:p>
          <a:p>
            <a:pPr marL="171450" indent="-171450">
              <a:buFont typeface="Arial" charset="0"/>
              <a:buChar char="•"/>
            </a:pPr>
            <a:r>
              <a:rPr lang="en-CA" sz="1200" dirty="0">
                <a:solidFill>
                  <a:srgbClr val="7030A0"/>
                </a:solidFill>
                <a:latin typeface="Oriya Sangam MN" charset="0"/>
                <a:ea typeface="Oriya Sangam MN" charset="0"/>
                <a:cs typeface="Oriya Sangam MN" charset="0"/>
              </a:rPr>
              <a:t>Amenities, common spaces and social connection points</a:t>
            </a:r>
          </a:p>
          <a:p>
            <a:pPr marL="171450" indent="-171450">
              <a:buFont typeface="Arial" charset="0"/>
              <a:buChar char="•"/>
            </a:pPr>
            <a:r>
              <a:rPr lang="en-CA" sz="1200" dirty="0">
                <a:solidFill>
                  <a:srgbClr val="7030A0"/>
                </a:solidFill>
                <a:latin typeface="Oriya Sangam MN" charset="0"/>
                <a:ea typeface="Oriya Sangam MN" charset="0"/>
                <a:cs typeface="Oriya Sangam MN" charset="0"/>
              </a:rPr>
              <a:t>Building aesthetics and presence of green space</a:t>
            </a:r>
          </a:p>
          <a:p>
            <a:pPr marL="171450" indent="-171450">
              <a:buFont typeface="Arial" charset="0"/>
              <a:buChar char="•"/>
            </a:pPr>
            <a:r>
              <a:rPr lang="en-CA" sz="1200" dirty="0">
                <a:solidFill>
                  <a:srgbClr val="7030A0"/>
                </a:solidFill>
                <a:latin typeface="Oriya Sangam MN" charset="0"/>
                <a:ea typeface="Oriya Sangam MN" charset="0"/>
                <a:cs typeface="Oriya Sangam MN" charset="0"/>
              </a:rPr>
              <a:t>Proximity to services (or designing for mixed-use) </a:t>
            </a:r>
          </a:p>
          <a:p>
            <a:pPr marL="171450" indent="-171450">
              <a:buFont typeface="Arial" charset="0"/>
              <a:buChar char="•"/>
            </a:pPr>
            <a:r>
              <a:rPr lang="en-CA" sz="1200" dirty="0">
                <a:solidFill>
                  <a:srgbClr val="7030A0"/>
                </a:solidFill>
                <a:latin typeface="Oriya Sangam MN" charset="0"/>
                <a:ea typeface="Oriya Sangam MN" charset="0"/>
                <a:cs typeface="Oriya Sangam MN" charset="0"/>
              </a:rPr>
              <a:t>Cost and affordability</a:t>
            </a:r>
          </a:p>
          <a:p>
            <a:pPr marL="171450" indent="-171450">
              <a:buFont typeface="Arial" charset="0"/>
              <a:buChar char="•"/>
            </a:pPr>
            <a:r>
              <a:rPr lang="en-CA" sz="1200" dirty="0">
                <a:solidFill>
                  <a:srgbClr val="7030A0"/>
                </a:solidFill>
                <a:latin typeface="Oriya Sangam MN" charset="0"/>
                <a:ea typeface="Oriya Sangam MN" charset="0"/>
                <a:cs typeface="Oriya Sangam MN" charset="0"/>
              </a:rPr>
              <a:t>Sustainability and energy efficiency</a:t>
            </a:r>
          </a:p>
          <a:p>
            <a:pPr marL="171450" indent="-171450">
              <a:buFont typeface="Arial" charset="0"/>
              <a:buChar char="•"/>
            </a:pPr>
            <a:r>
              <a:rPr lang="en-CA" sz="1200" dirty="0">
                <a:solidFill>
                  <a:srgbClr val="7030A0"/>
                </a:solidFill>
                <a:latin typeface="Oriya Sangam MN" charset="0"/>
                <a:ea typeface="Oriya Sangam MN" charset="0"/>
                <a:cs typeface="Oriya Sangam MN" charset="0"/>
              </a:rPr>
              <a:t>Accessibility, health and safety</a:t>
            </a:r>
          </a:p>
          <a:p>
            <a:pPr marL="171450" indent="-171450">
              <a:buFont typeface="Arial" charset="0"/>
              <a:buChar char="•"/>
            </a:pPr>
            <a:r>
              <a:rPr lang="en-CA" sz="1200" dirty="0" err="1">
                <a:solidFill>
                  <a:srgbClr val="7030A0"/>
                </a:solidFill>
                <a:latin typeface="Oriya Sangam MN" charset="0"/>
                <a:ea typeface="Oriya Sangam MN" charset="0"/>
                <a:cs typeface="Oriya Sangam MN" charset="0"/>
              </a:rPr>
              <a:t>Visitability</a:t>
            </a:r>
            <a:r>
              <a:rPr lang="en-CA" sz="1200" dirty="0">
                <a:solidFill>
                  <a:srgbClr val="7030A0"/>
                </a:solidFill>
                <a:latin typeface="Oriya Sangam MN" charset="0"/>
                <a:ea typeface="Oriya Sangam MN" charset="0"/>
                <a:cs typeface="Oriya Sangam MN" charset="0"/>
              </a:rPr>
              <a:t> (for guests)</a:t>
            </a:r>
          </a:p>
          <a:p>
            <a:pPr marL="171450" indent="-171450">
              <a:buFont typeface="Arial" charset="0"/>
              <a:buChar char="•"/>
            </a:pPr>
            <a:r>
              <a:rPr lang="en-CA" sz="1200" dirty="0">
                <a:solidFill>
                  <a:srgbClr val="7030A0"/>
                </a:solidFill>
                <a:latin typeface="Oriya Sangam MN" charset="0"/>
                <a:ea typeface="Oriya Sangam MN" charset="0"/>
                <a:cs typeface="Oriya Sangam MN" charset="0"/>
              </a:rPr>
              <a:t>Parking and transportation</a:t>
            </a:r>
          </a:p>
          <a:p>
            <a:pPr marL="285750" indent="-285750">
              <a:buFont typeface="Wingdings" charset="2"/>
              <a:buChar char="q"/>
            </a:pPr>
            <a:endParaRPr lang="en-CA" sz="1200" dirty="0">
              <a:solidFill>
                <a:srgbClr val="7030A0"/>
              </a:solidFill>
              <a:latin typeface="Oriya Sangam MN" charset="0"/>
              <a:ea typeface="Oriya Sangam MN" charset="0"/>
              <a:cs typeface="Oriya Sangam MN" charset="0"/>
            </a:endParaRPr>
          </a:p>
          <a:p>
            <a:pPr marL="285750" indent="-285750">
              <a:buFont typeface="Wingdings" charset="2"/>
              <a:buChar char="q"/>
            </a:pPr>
            <a:endParaRPr lang="en-CA" sz="1200" dirty="0">
              <a:solidFill>
                <a:srgbClr val="7030A0"/>
              </a:solidFill>
              <a:latin typeface="Oriya Sangam MN" charset="0"/>
              <a:ea typeface="Oriya Sangam MN" charset="0"/>
              <a:cs typeface="Oriya Sangam MN" charset="0"/>
            </a:endParaRPr>
          </a:p>
          <a:p>
            <a:pPr marL="285750" indent="-285750">
              <a:buFont typeface="Wingdings" charset="2"/>
              <a:buChar char="q"/>
            </a:pPr>
            <a:endParaRPr lang="en-CA" sz="1200" dirty="0">
              <a:solidFill>
                <a:srgbClr val="7030A0"/>
              </a:solidFill>
              <a:latin typeface="Oriya Sangam MN" charset="0"/>
              <a:ea typeface="Oriya Sangam MN" charset="0"/>
              <a:cs typeface="Oriya Sangam MN" charset="0"/>
            </a:endParaRPr>
          </a:p>
          <a:p>
            <a:pPr marL="285750" indent="-285750">
              <a:buFont typeface="Wingdings" charset="2"/>
              <a:buChar char="q"/>
            </a:pPr>
            <a:endParaRPr lang="en-US" sz="1200" dirty="0">
              <a:solidFill>
                <a:srgbClr val="7030A0"/>
              </a:solidFill>
              <a:latin typeface="Oriya Sangam MN" charset="0"/>
              <a:ea typeface="Oriya Sangam MN" charset="0"/>
              <a:cs typeface="Oriya Sangam MN" charset="0"/>
            </a:endParaRPr>
          </a:p>
        </p:txBody>
      </p:sp>
      <p:sp>
        <p:nvSpPr>
          <p:cNvPr id="23" name="TextBox 22"/>
          <p:cNvSpPr txBox="1"/>
          <p:nvPr/>
        </p:nvSpPr>
        <p:spPr>
          <a:xfrm>
            <a:off x="6969143" y="3336997"/>
            <a:ext cx="5505307" cy="276999"/>
          </a:xfrm>
          <a:prstGeom prst="rect">
            <a:avLst/>
          </a:prstGeom>
          <a:noFill/>
        </p:spPr>
        <p:txBody>
          <a:bodyPr wrap="square" rtlCol="0">
            <a:spAutoFit/>
          </a:bodyPr>
          <a:lstStyle/>
          <a:p>
            <a:r>
              <a:rPr lang="en-US" sz="1200" b="1" dirty="0">
                <a:solidFill>
                  <a:srgbClr val="7030A0"/>
                </a:solidFill>
                <a:latin typeface="Oriya Sangam MN" charset="0"/>
                <a:ea typeface="Oriya Sangam MN" charset="0"/>
                <a:cs typeface="Oriya Sangam MN" charset="0"/>
              </a:rPr>
              <a:t>Additional Design Considerations</a:t>
            </a:r>
          </a:p>
        </p:txBody>
      </p:sp>
      <p:sp>
        <p:nvSpPr>
          <p:cNvPr id="24" name="Rectangle 23"/>
          <p:cNvSpPr/>
          <p:nvPr/>
        </p:nvSpPr>
        <p:spPr>
          <a:xfrm>
            <a:off x="7066680" y="3598519"/>
            <a:ext cx="4482869" cy="2580297"/>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1600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CC8AB7-EC8A-0742-88D4-A0FD04CAACC7}" type="slidenum">
              <a:rPr lang="en-US" b="1" smtClean="0">
                <a:solidFill>
                  <a:srgbClr val="7030A0"/>
                </a:solidFill>
                <a:latin typeface="Oriya Sangam MN" charset="0"/>
                <a:ea typeface="Oriya Sangam MN" charset="0"/>
                <a:cs typeface="Oriya Sangam MN" charset="0"/>
              </a:rPr>
              <a:t>18</a:t>
            </a:fld>
            <a:endParaRPr lang="en-US" b="1" dirty="0">
              <a:solidFill>
                <a:srgbClr val="7030A0"/>
              </a:solidFill>
              <a:latin typeface="Oriya Sangam MN" charset="0"/>
              <a:ea typeface="Oriya Sangam MN" charset="0"/>
              <a:cs typeface="Oriya Sangam MN" charset="0"/>
            </a:endParaRPr>
          </a:p>
        </p:txBody>
      </p:sp>
      <p:sp>
        <p:nvSpPr>
          <p:cNvPr id="3" name="Rectangle 2"/>
          <p:cNvSpPr/>
          <p:nvPr/>
        </p:nvSpPr>
        <p:spPr>
          <a:xfrm>
            <a:off x="-23814" y="0"/>
            <a:ext cx="304800"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20093" y="682752"/>
            <a:ext cx="2866043" cy="512318"/>
          </a:xfrm>
          <a:prstGeom prst="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113482" y="771118"/>
            <a:ext cx="3386857" cy="369332"/>
          </a:xfrm>
          <a:prstGeom prst="rect">
            <a:avLst/>
          </a:prstGeom>
          <a:noFill/>
        </p:spPr>
        <p:txBody>
          <a:bodyPr wrap="square" rtlCol="0">
            <a:spAutoFit/>
          </a:bodyPr>
          <a:lstStyle/>
          <a:p>
            <a:r>
              <a:rPr lang="en-US" b="1" dirty="0">
                <a:latin typeface="Oriya Sangam MN" charset="0"/>
                <a:ea typeface="Oriya Sangam MN" charset="0"/>
                <a:cs typeface="Oriya Sangam MN" charset="0"/>
              </a:rPr>
              <a:t>Finance</a:t>
            </a:r>
          </a:p>
        </p:txBody>
      </p:sp>
      <p:sp>
        <p:nvSpPr>
          <p:cNvPr id="10" name="TextBox 9"/>
          <p:cNvSpPr txBox="1"/>
          <p:nvPr/>
        </p:nvSpPr>
        <p:spPr>
          <a:xfrm>
            <a:off x="892829" y="3955693"/>
            <a:ext cx="4609613" cy="1446550"/>
          </a:xfrm>
          <a:prstGeom prst="rect">
            <a:avLst/>
          </a:prstGeom>
          <a:noFill/>
        </p:spPr>
        <p:txBody>
          <a:bodyPr wrap="square" rtlCol="0">
            <a:spAutoFit/>
          </a:bodyPr>
          <a:lstStyle/>
          <a:p>
            <a:r>
              <a:rPr lang="en-US" sz="1400" b="1" dirty="0">
                <a:latin typeface="Oriya Sangam MN" charset="0"/>
                <a:ea typeface="Oriya Sangam MN" charset="0"/>
                <a:cs typeface="Oriya Sangam MN" charset="0"/>
              </a:rPr>
              <a:t>Description:</a:t>
            </a:r>
          </a:p>
          <a:p>
            <a:pPr marL="171450" indent="-171450">
              <a:buFont typeface="Arial" charset="0"/>
              <a:buChar char="•"/>
            </a:pPr>
            <a:endParaRPr lang="en-US" sz="1400" b="1" dirty="0">
              <a:latin typeface="Oriya Sangam MN" charset="0"/>
              <a:ea typeface="Oriya Sangam MN" charset="0"/>
              <a:cs typeface="Oriya Sangam MN" charset="0"/>
            </a:endParaRPr>
          </a:p>
          <a:p>
            <a:r>
              <a:rPr lang="en-US" sz="1200" dirty="0">
                <a:latin typeface="Oriya Sangam MN" charset="0"/>
                <a:ea typeface="Oriya Sangam MN" charset="0"/>
                <a:cs typeface="Oriya Sangam MN" charset="0"/>
              </a:rPr>
              <a:t>It is important to consider both the capital costs, soft costs, and operating revenue and expenses when determining the required financing. The development consultant should help to identify sources of funding and put together funding applications. </a:t>
            </a:r>
          </a:p>
        </p:txBody>
      </p:sp>
      <p:sp>
        <p:nvSpPr>
          <p:cNvPr id="12" name="TextBox 11"/>
          <p:cNvSpPr txBox="1"/>
          <p:nvPr/>
        </p:nvSpPr>
        <p:spPr>
          <a:xfrm>
            <a:off x="6950362" y="765731"/>
            <a:ext cx="4773679" cy="3016210"/>
          </a:xfrm>
          <a:prstGeom prst="rect">
            <a:avLst/>
          </a:prstGeom>
          <a:noFill/>
        </p:spPr>
        <p:txBody>
          <a:bodyPr wrap="square" rtlCol="0">
            <a:spAutoFit/>
          </a:bodyPr>
          <a:lstStyle/>
          <a:p>
            <a:r>
              <a:rPr lang="en-US" sz="1400" b="1" dirty="0">
                <a:latin typeface="Oriya Sangam MN" charset="0"/>
                <a:ea typeface="Oriya Sangam MN" charset="0"/>
                <a:cs typeface="Oriya Sangam MN" charset="0"/>
              </a:rPr>
              <a:t>Tips:</a:t>
            </a:r>
          </a:p>
          <a:p>
            <a:endParaRPr lang="en-US" sz="1400" b="1" dirty="0">
              <a:latin typeface="Oriya Sangam MN" charset="0"/>
              <a:ea typeface="Oriya Sangam MN" charset="0"/>
              <a:cs typeface="Oriya Sangam MN" charset="0"/>
            </a:endParaRPr>
          </a:p>
          <a:p>
            <a:pPr marL="171450" indent="-171450">
              <a:buFont typeface="Arial" charset="0"/>
              <a:buChar char="•"/>
            </a:pPr>
            <a:r>
              <a:rPr lang="en-US" sz="1200" dirty="0">
                <a:latin typeface="Oriya Sangam MN" charset="0"/>
                <a:ea typeface="Oriya Sangam MN" charset="0"/>
                <a:cs typeface="Oriya Sangam MN" charset="0"/>
              </a:rPr>
              <a:t>Apply to municipal, provincial, and national programs for affordable housing grants (current programs include the National Housing Strategy Co-Investment Fund, Rental Construction Fund, and Innovation Fund)</a:t>
            </a:r>
          </a:p>
          <a:p>
            <a:pPr marL="171450" indent="-171450">
              <a:buFont typeface="Arial" charset="0"/>
              <a:buChar char="•"/>
            </a:pPr>
            <a:r>
              <a:rPr lang="en-US" sz="1200" dirty="0">
                <a:latin typeface="Oriya Sangam MN" charset="0"/>
                <a:ea typeface="Oriya Sangam MN" charset="0"/>
                <a:cs typeface="Oriya Sangam MN" charset="0"/>
              </a:rPr>
              <a:t>Evaluate different financing options for low interest loans with loan insurance</a:t>
            </a:r>
          </a:p>
          <a:p>
            <a:pPr marL="171450" indent="-171450">
              <a:buFont typeface="Arial" charset="0"/>
              <a:buChar char="•"/>
            </a:pPr>
            <a:r>
              <a:rPr lang="en-US" sz="1200" dirty="0">
                <a:latin typeface="Oriya Sangam MN" charset="0"/>
                <a:ea typeface="Oriya Sangam MN" charset="0"/>
                <a:cs typeface="Oriya Sangam MN" charset="0"/>
              </a:rPr>
              <a:t>Work together with your local municipality to explore exemptions from development charges, parking requirements and property taxes</a:t>
            </a:r>
          </a:p>
          <a:p>
            <a:pPr marL="285750" indent="-285750">
              <a:buFont typeface="Arial" charset="0"/>
              <a:buChar char="•"/>
            </a:pPr>
            <a:endParaRPr lang="en-CA" sz="1200" dirty="0">
              <a:latin typeface="Oriya Sangam MN" charset="0"/>
              <a:ea typeface="Oriya Sangam MN" charset="0"/>
              <a:cs typeface="Oriya Sangam MN" charset="0"/>
            </a:endParaRPr>
          </a:p>
          <a:p>
            <a:pPr marL="285750" indent="-285750">
              <a:buFont typeface="Arial" charset="0"/>
              <a:buChar char="•"/>
            </a:pPr>
            <a:endParaRPr lang="en-US" sz="1400" dirty="0">
              <a:latin typeface="Oriya Sangam MN" charset="0"/>
              <a:ea typeface="Oriya Sangam MN" charset="0"/>
              <a:cs typeface="Oriya Sangam MN" charset="0"/>
            </a:endParaRPr>
          </a:p>
          <a:p>
            <a:pPr marL="285750" indent="-285750">
              <a:buFont typeface="Arial" charset="0"/>
              <a:buChar char="•"/>
            </a:pPr>
            <a:endParaRPr lang="en-US" sz="1400" dirty="0">
              <a:latin typeface="Oriya Sangam MN" charset="0"/>
              <a:ea typeface="Oriya Sangam MN" charset="0"/>
              <a:cs typeface="Oriya Sangam MN" charset="0"/>
            </a:endParaRPr>
          </a:p>
          <a:p>
            <a:pPr marL="285750" indent="-285750">
              <a:buFont typeface="Arial" charset="0"/>
              <a:buChar char="•"/>
            </a:pPr>
            <a:endParaRPr lang="en-US" sz="1400" dirty="0">
              <a:latin typeface="Oriya Sangam MN" charset="0"/>
              <a:ea typeface="Oriya Sangam MN" charset="0"/>
              <a:cs typeface="Oriya Sangam MN" charset="0"/>
            </a:endParaRPr>
          </a:p>
        </p:txBody>
      </p:sp>
      <p:cxnSp>
        <p:nvCxnSpPr>
          <p:cNvPr id="14" name="Straight Connector 13"/>
          <p:cNvCxnSpPr/>
          <p:nvPr/>
        </p:nvCxnSpPr>
        <p:spPr>
          <a:xfrm>
            <a:off x="6336159" y="0"/>
            <a:ext cx="0" cy="685800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5" name="Picture 10" descr="mage result for money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0290" y="1922952"/>
            <a:ext cx="1575846" cy="157584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010946" y="1201361"/>
            <a:ext cx="1939576" cy="318970"/>
          </a:xfrm>
          <a:prstGeom prst="rect">
            <a:avLst/>
          </a:prstGeom>
          <a:solidFill>
            <a:srgbClr val="7030A0">
              <a:alpha val="57647"/>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1033541" y="1240353"/>
            <a:ext cx="2633082" cy="276999"/>
          </a:xfrm>
          <a:prstGeom prst="rect">
            <a:avLst/>
          </a:prstGeom>
          <a:noFill/>
        </p:spPr>
        <p:txBody>
          <a:bodyPr wrap="square" rtlCol="0">
            <a:spAutoFit/>
          </a:bodyPr>
          <a:lstStyle/>
          <a:p>
            <a:r>
              <a:rPr lang="en-US" sz="1200" b="1" dirty="0">
                <a:solidFill>
                  <a:schemeClr val="bg1"/>
                </a:solidFill>
                <a:latin typeface="Oriya Sangam MN" charset="0"/>
                <a:ea typeface="Oriya Sangam MN" charset="0"/>
                <a:cs typeface="Oriya Sangam MN" charset="0"/>
              </a:rPr>
              <a:t>Guide            Develop</a:t>
            </a:r>
          </a:p>
        </p:txBody>
      </p:sp>
      <p:pic>
        <p:nvPicPr>
          <p:cNvPr id="17" name="Picture 16"/>
          <p:cNvPicPr>
            <a:picLocks noChangeAspect="1"/>
          </p:cNvPicPr>
          <p:nvPr/>
        </p:nvPicPr>
        <p:blipFill>
          <a:blip r:embed="rId4"/>
          <a:stretch>
            <a:fillRect/>
          </a:stretch>
        </p:blipFill>
        <p:spPr>
          <a:xfrm>
            <a:off x="1711827" y="1250052"/>
            <a:ext cx="263278" cy="211792"/>
          </a:xfrm>
          <a:prstGeom prst="rect">
            <a:avLst/>
          </a:prstGeom>
        </p:spPr>
      </p:pic>
      <p:sp>
        <p:nvSpPr>
          <p:cNvPr id="18" name="TextBox 17"/>
          <p:cNvSpPr txBox="1"/>
          <p:nvPr/>
        </p:nvSpPr>
        <p:spPr>
          <a:xfrm>
            <a:off x="6969143" y="3152349"/>
            <a:ext cx="5505307" cy="276999"/>
          </a:xfrm>
          <a:prstGeom prst="rect">
            <a:avLst/>
          </a:prstGeom>
          <a:noFill/>
        </p:spPr>
        <p:txBody>
          <a:bodyPr wrap="square" rtlCol="0">
            <a:spAutoFit/>
          </a:bodyPr>
          <a:lstStyle/>
          <a:p>
            <a:r>
              <a:rPr lang="en-US" sz="1200" b="1" dirty="0">
                <a:solidFill>
                  <a:srgbClr val="7030A0"/>
                </a:solidFill>
                <a:latin typeface="Oriya Sangam MN" charset="0"/>
                <a:ea typeface="Oriya Sangam MN" charset="0"/>
                <a:cs typeface="Oriya Sangam MN" charset="0"/>
              </a:rPr>
              <a:t>Incoming vs. Outgoing $</a:t>
            </a:r>
          </a:p>
        </p:txBody>
      </p:sp>
      <p:sp>
        <p:nvSpPr>
          <p:cNvPr id="19" name="Rectangle 18"/>
          <p:cNvSpPr/>
          <p:nvPr/>
        </p:nvSpPr>
        <p:spPr>
          <a:xfrm>
            <a:off x="7048018" y="3395209"/>
            <a:ext cx="4480585" cy="1715643"/>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589863" y="4067804"/>
            <a:ext cx="1093480" cy="288319"/>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7030A0"/>
                </a:solidFill>
                <a:latin typeface="Oriya Sangam MN" charset="0"/>
                <a:ea typeface="Oriya Sangam MN" charset="0"/>
                <a:cs typeface="Oriya Sangam MN" charset="0"/>
              </a:rPr>
              <a:t>grants</a:t>
            </a:r>
          </a:p>
        </p:txBody>
      </p:sp>
      <p:sp>
        <p:nvSpPr>
          <p:cNvPr id="25" name="Rounded Rectangle 24"/>
          <p:cNvSpPr/>
          <p:nvPr/>
        </p:nvSpPr>
        <p:spPr>
          <a:xfrm>
            <a:off x="7589863" y="4393557"/>
            <a:ext cx="1093480" cy="288319"/>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rgbClr val="7030A0"/>
                </a:solidFill>
                <a:latin typeface="Oriya Sangam MN" charset="0"/>
                <a:ea typeface="Oriya Sangam MN" charset="0"/>
                <a:cs typeface="Oriya Sangam MN" charset="0"/>
              </a:rPr>
              <a:t>fundraising</a:t>
            </a:r>
            <a:endParaRPr lang="en-US" sz="1000" dirty="0">
              <a:solidFill>
                <a:srgbClr val="7030A0"/>
              </a:solidFill>
              <a:latin typeface="Oriya Sangam MN" charset="0"/>
              <a:ea typeface="Oriya Sangam MN" charset="0"/>
              <a:cs typeface="Oriya Sangam MN" charset="0"/>
            </a:endParaRPr>
          </a:p>
        </p:txBody>
      </p:sp>
      <p:sp>
        <p:nvSpPr>
          <p:cNvPr id="27" name="Rounded Rectangle 26"/>
          <p:cNvSpPr/>
          <p:nvPr/>
        </p:nvSpPr>
        <p:spPr>
          <a:xfrm>
            <a:off x="7589863" y="4719310"/>
            <a:ext cx="1079178" cy="288319"/>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7030A0"/>
                </a:solidFill>
                <a:latin typeface="Oriya Sangam MN" charset="0"/>
                <a:ea typeface="Oriya Sangam MN" charset="0"/>
                <a:cs typeface="Oriya Sangam MN" charset="0"/>
              </a:rPr>
              <a:t>mortgage</a:t>
            </a:r>
          </a:p>
        </p:txBody>
      </p:sp>
      <p:sp>
        <p:nvSpPr>
          <p:cNvPr id="29" name="Rounded Rectangle 28"/>
          <p:cNvSpPr/>
          <p:nvPr/>
        </p:nvSpPr>
        <p:spPr>
          <a:xfrm>
            <a:off x="9636110" y="4075285"/>
            <a:ext cx="1643605" cy="393041"/>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7030A0"/>
                </a:solidFill>
                <a:latin typeface="Oriya Sangam MN" charset="0"/>
                <a:ea typeface="Oriya Sangam MN" charset="0"/>
                <a:cs typeface="Oriya Sangam MN" charset="0"/>
              </a:rPr>
              <a:t>capital costs</a:t>
            </a:r>
          </a:p>
          <a:p>
            <a:pPr algn="ctr"/>
            <a:r>
              <a:rPr lang="en-US" sz="1000" dirty="0">
                <a:solidFill>
                  <a:srgbClr val="7030A0"/>
                </a:solidFill>
                <a:latin typeface="Oriya Sangam MN" charset="0"/>
                <a:ea typeface="Oriya Sangam MN" charset="0"/>
                <a:cs typeface="Oriya Sangam MN" charset="0"/>
              </a:rPr>
              <a:t>(e.g. construction)</a:t>
            </a:r>
          </a:p>
        </p:txBody>
      </p:sp>
      <p:sp>
        <p:nvSpPr>
          <p:cNvPr id="30" name="Rounded Rectangle 29"/>
          <p:cNvSpPr/>
          <p:nvPr/>
        </p:nvSpPr>
        <p:spPr>
          <a:xfrm>
            <a:off x="9646446" y="4515077"/>
            <a:ext cx="1633269" cy="43631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7030A0"/>
                </a:solidFill>
                <a:latin typeface="Oriya Sangam MN" charset="0"/>
                <a:ea typeface="Oriya Sangam MN" charset="0"/>
                <a:cs typeface="Oriya Sangam MN" charset="0"/>
              </a:rPr>
              <a:t>soft costs</a:t>
            </a:r>
          </a:p>
          <a:p>
            <a:pPr algn="ctr"/>
            <a:r>
              <a:rPr lang="en-US" sz="1000" dirty="0">
                <a:solidFill>
                  <a:srgbClr val="7030A0"/>
                </a:solidFill>
                <a:latin typeface="Oriya Sangam MN" charset="0"/>
                <a:ea typeface="Oriya Sangam MN" charset="0"/>
                <a:cs typeface="Oriya Sangam MN" charset="0"/>
              </a:rPr>
              <a:t>(e.g. consultant fees)</a:t>
            </a:r>
          </a:p>
        </p:txBody>
      </p:sp>
      <p:sp>
        <p:nvSpPr>
          <p:cNvPr id="33" name="Pentagon 32"/>
          <p:cNvSpPr/>
          <p:nvPr/>
        </p:nvSpPr>
        <p:spPr>
          <a:xfrm>
            <a:off x="7787115" y="3667032"/>
            <a:ext cx="729205" cy="246906"/>
          </a:xfrm>
          <a:prstGeom prst="homePlat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Oriya Sangam MN" charset="0"/>
                <a:ea typeface="Oriya Sangam MN" charset="0"/>
                <a:cs typeface="Oriya Sangam MN" charset="0"/>
              </a:rPr>
              <a:t>in</a:t>
            </a:r>
          </a:p>
        </p:txBody>
      </p:sp>
      <p:sp>
        <p:nvSpPr>
          <p:cNvPr id="34" name="Pentagon 33"/>
          <p:cNvSpPr/>
          <p:nvPr/>
        </p:nvSpPr>
        <p:spPr>
          <a:xfrm>
            <a:off x="10083980" y="3682108"/>
            <a:ext cx="729205" cy="246906"/>
          </a:xfrm>
          <a:prstGeom prst="homePlat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Oriya Sangam MN" charset="0"/>
                <a:ea typeface="Oriya Sangam MN" charset="0"/>
                <a:cs typeface="Oriya Sangam MN" charset="0"/>
              </a:rPr>
              <a:t>out</a:t>
            </a:r>
          </a:p>
        </p:txBody>
      </p:sp>
      <p:cxnSp>
        <p:nvCxnSpPr>
          <p:cNvPr id="35" name="Straight Connector 34"/>
          <p:cNvCxnSpPr>
            <a:cxnSpLocks/>
            <a:stCxn id="19" idx="0"/>
            <a:endCxn id="38" idx="0"/>
          </p:cNvCxnSpPr>
          <p:nvPr/>
        </p:nvCxnSpPr>
        <p:spPr>
          <a:xfrm flipH="1">
            <a:off x="9287169" y="3395209"/>
            <a:ext cx="1142" cy="1714391"/>
          </a:xfrm>
          <a:prstGeom prst="line">
            <a:avLst/>
          </a:prstGeom>
          <a:ln w="25400">
            <a:solidFill>
              <a:srgbClr val="7030A0"/>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0433BAAE-5A7D-0847-A84A-B1D1310CF10B}"/>
              </a:ext>
            </a:extLst>
          </p:cNvPr>
          <p:cNvSpPr/>
          <p:nvPr/>
        </p:nvSpPr>
        <p:spPr>
          <a:xfrm>
            <a:off x="7580129" y="5382437"/>
            <a:ext cx="1093480" cy="397441"/>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7030A0"/>
                </a:solidFill>
                <a:latin typeface="Oriya Sangam MN" charset="0"/>
                <a:ea typeface="Oriya Sangam MN" charset="0"/>
                <a:cs typeface="Oriya Sangam MN" charset="0"/>
              </a:rPr>
              <a:t>operating revenue</a:t>
            </a:r>
          </a:p>
        </p:txBody>
      </p:sp>
      <p:sp>
        <p:nvSpPr>
          <p:cNvPr id="36" name="Rounded Rectangle 35">
            <a:extLst>
              <a:ext uri="{FF2B5EF4-FFF2-40B4-BE49-F238E27FC236}">
                <a16:creationId xmlns:a16="http://schemas.microsoft.com/office/drawing/2014/main" id="{CFD591F0-23AC-1C42-864F-1DDBA7F17041}"/>
              </a:ext>
            </a:extLst>
          </p:cNvPr>
          <p:cNvSpPr/>
          <p:nvPr/>
        </p:nvSpPr>
        <p:spPr>
          <a:xfrm>
            <a:off x="9880905" y="5145712"/>
            <a:ext cx="1093480" cy="397441"/>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7030A0"/>
                </a:solidFill>
                <a:latin typeface="Oriya Sangam MN" charset="0"/>
                <a:ea typeface="Oriya Sangam MN" charset="0"/>
                <a:cs typeface="Oriya Sangam MN" charset="0"/>
              </a:rPr>
              <a:t>operating costs</a:t>
            </a:r>
          </a:p>
        </p:txBody>
      </p:sp>
      <p:sp>
        <p:nvSpPr>
          <p:cNvPr id="37" name="Rounded Rectangle 36">
            <a:extLst>
              <a:ext uri="{FF2B5EF4-FFF2-40B4-BE49-F238E27FC236}">
                <a16:creationId xmlns:a16="http://schemas.microsoft.com/office/drawing/2014/main" id="{8E0F29CA-7158-EE48-8BEB-77897DCCCEC6}"/>
              </a:ext>
            </a:extLst>
          </p:cNvPr>
          <p:cNvSpPr/>
          <p:nvPr/>
        </p:nvSpPr>
        <p:spPr>
          <a:xfrm>
            <a:off x="9887671" y="5585602"/>
            <a:ext cx="1093480" cy="291792"/>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7030A0"/>
                </a:solidFill>
                <a:latin typeface="Oriya Sangam MN" charset="0"/>
                <a:ea typeface="Oriya Sangam MN" charset="0"/>
                <a:cs typeface="Oriya Sangam MN" charset="0"/>
              </a:rPr>
              <a:t>mortgage payments</a:t>
            </a:r>
          </a:p>
        </p:txBody>
      </p:sp>
      <p:sp>
        <p:nvSpPr>
          <p:cNvPr id="38" name="Rectangle 37">
            <a:extLst>
              <a:ext uri="{FF2B5EF4-FFF2-40B4-BE49-F238E27FC236}">
                <a16:creationId xmlns:a16="http://schemas.microsoft.com/office/drawing/2014/main" id="{4290E7E2-4CDD-1F47-8820-EA97801F1163}"/>
              </a:ext>
            </a:extLst>
          </p:cNvPr>
          <p:cNvSpPr/>
          <p:nvPr/>
        </p:nvSpPr>
        <p:spPr>
          <a:xfrm>
            <a:off x="7045734" y="5109600"/>
            <a:ext cx="4482869" cy="80265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FE7A2ABD-8101-4D46-A8EC-D37DBB242096}"/>
              </a:ext>
            </a:extLst>
          </p:cNvPr>
          <p:cNvCxnSpPr>
            <a:cxnSpLocks/>
            <a:stCxn id="38" idx="0"/>
            <a:endCxn id="38" idx="2"/>
          </p:cNvCxnSpPr>
          <p:nvPr/>
        </p:nvCxnSpPr>
        <p:spPr>
          <a:xfrm>
            <a:off x="9287169" y="5109600"/>
            <a:ext cx="0" cy="802655"/>
          </a:xfrm>
          <a:prstGeom prst="line">
            <a:avLst/>
          </a:prstGeom>
          <a:ln w="25400">
            <a:solidFill>
              <a:srgbClr val="7030A0"/>
            </a:solidFill>
            <a:prstDash val="sysDot"/>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CD88780C-F66A-B745-9416-F2FF9EF9F96D}"/>
              </a:ext>
            </a:extLst>
          </p:cNvPr>
          <p:cNvSpPr/>
          <p:nvPr/>
        </p:nvSpPr>
        <p:spPr>
          <a:xfrm>
            <a:off x="7016266" y="3401752"/>
            <a:ext cx="1039066" cy="246221"/>
          </a:xfrm>
          <a:prstGeom prst="rect">
            <a:avLst/>
          </a:prstGeom>
        </p:spPr>
        <p:txBody>
          <a:bodyPr wrap="none">
            <a:spAutoFit/>
          </a:bodyPr>
          <a:lstStyle/>
          <a:p>
            <a:pPr algn="ctr"/>
            <a:r>
              <a:rPr lang="en-US" sz="1000" b="1" dirty="0">
                <a:solidFill>
                  <a:srgbClr val="7030A0"/>
                </a:solidFill>
                <a:latin typeface="Oriya Sangam MN" charset="0"/>
                <a:ea typeface="Oriya Sangam MN" charset="0"/>
                <a:cs typeface="Oriya Sangam MN" charset="0"/>
              </a:rPr>
              <a:t>Development</a:t>
            </a:r>
          </a:p>
        </p:txBody>
      </p:sp>
      <p:sp>
        <p:nvSpPr>
          <p:cNvPr id="40" name="Rectangle 39">
            <a:extLst>
              <a:ext uri="{FF2B5EF4-FFF2-40B4-BE49-F238E27FC236}">
                <a16:creationId xmlns:a16="http://schemas.microsoft.com/office/drawing/2014/main" id="{1C00B514-292B-2E44-8176-03931499A178}"/>
              </a:ext>
            </a:extLst>
          </p:cNvPr>
          <p:cNvSpPr/>
          <p:nvPr/>
        </p:nvSpPr>
        <p:spPr>
          <a:xfrm>
            <a:off x="6993005" y="5117395"/>
            <a:ext cx="883576" cy="246221"/>
          </a:xfrm>
          <a:prstGeom prst="rect">
            <a:avLst/>
          </a:prstGeom>
        </p:spPr>
        <p:txBody>
          <a:bodyPr wrap="none">
            <a:spAutoFit/>
          </a:bodyPr>
          <a:lstStyle/>
          <a:p>
            <a:pPr algn="ctr"/>
            <a:r>
              <a:rPr lang="en-US" sz="1000" b="1" dirty="0">
                <a:solidFill>
                  <a:srgbClr val="7030A0"/>
                </a:solidFill>
                <a:latin typeface="Oriya Sangam MN" charset="0"/>
                <a:ea typeface="Oriya Sangam MN" charset="0"/>
                <a:cs typeface="Oriya Sangam MN" charset="0"/>
              </a:rPr>
              <a:t>Operations</a:t>
            </a:r>
          </a:p>
        </p:txBody>
      </p:sp>
    </p:spTree>
    <p:extLst>
      <p:ext uri="{BB962C8B-B14F-4D97-AF65-F5344CB8AC3E}">
        <p14:creationId xmlns:p14="http://schemas.microsoft.com/office/powerpoint/2010/main" val="1704393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CC8AB7-EC8A-0742-88D4-A0FD04CAACC7}" type="slidenum">
              <a:rPr lang="en-US" b="1" smtClean="0">
                <a:solidFill>
                  <a:srgbClr val="7030A0"/>
                </a:solidFill>
                <a:latin typeface="Oriya Sangam MN" charset="0"/>
                <a:ea typeface="Oriya Sangam MN" charset="0"/>
                <a:cs typeface="Oriya Sangam MN" charset="0"/>
              </a:rPr>
              <a:t>19</a:t>
            </a:fld>
            <a:endParaRPr lang="en-US" b="1">
              <a:solidFill>
                <a:srgbClr val="7030A0"/>
              </a:solidFill>
              <a:latin typeface="Oriya Sangam MN" charset="0"/>
              <a:ea typeface="Oriya Sangam MN" charset="0"/>
              <a:cs typeface="Oriya Sangam MN" charset="0"/>
            </a:endParaRPr>
          </a:p>
        </p:txBody>
      </p:sp>
      <p:sp>
        <p:nvSpPr>
          <p:cNvPr id="3" name="Rectangle 2"/>
          <p:cNvSpPr/>
          <p:nvPr/>
        </p:nvSpPr>
        <p:spPr>
          <a:xfrm>
            <a:off x="-23814" y="0"/>
            <a:ext cx="304800"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20093" y="682752"/>
            <a:ext cx="2866043" cy="512318"/>
          </a:xfrm>
          <a:prstGeom prst="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113482" y="771118"/>
            <a:ext cx="3386857" cy="369332"/>
          </a:xfrm>
          <a:prstGeom prst="rect">
            <a:avLst/>
          </a:prstGeom>
          <a:noFill/>
        </p:spPr>
        <p:txBody>
          <a:bodyPr wrap="square" rtlCol="0">
            <a:spAutoFit/>
          </a:bodyPr>
          <a:lstStyle/>
          <a:p>
            <a:r>
              <a:rPr lang="en-US" b="1" dirty="0">
                <a:latin typeface="Oriya Sangam MN" charset="0"/>
                <a:ea typeface="Oriya Sangam MN" charset="0"/>
                <a:cs typeface="Oriya Sangam MN" charset="0"/>
              </a:rPr>
              <a:t>Construction</a:t>
            </a:r>
          </a:p>
        </p:txBody>
      </p:sp>
      <p:sp>
        <p:nvSpPr>
          <p:cNvPr id="10" name="TextBox 9"/>
          <p:cNvSpPr txBox="1"/>
          <p:nvPr/>
        </p:nvSpPr>
        <p:spPr>
          <a:xfrm>
            <a:off x="892829" y="3955693"/>
            <a:ext cx="4609613" cy="1600438"/>
          </a:xfrm>
          <a:prstGeom prst="rect">
            <a:avLst/>
          </a:prstGeom>
          <a:noFill/>
        </p:spPr>
        <p:txBody>
          <a:bodyPr wrap="square" rtlCol="0">
            <a:spAutoFit/>
          </a:bodyPr>
          <a:lstStyle/>
          <a:p>
            <a:r>
              <a:rPr lang="en-US" sz="1400" b="1" dirty="0">
                <a:latin typeface="Oriya Sangam MN" charset="0"/>
                <a:ea typeface="Oriya Sangam MN" charset="0"/>
                <a:cs typeface="Oriya Sangam MN" charset="0"/>
              </a:rPr>
              <a:t>Description:</a:t>
            </a:r>
          </a:p>
          <a:p>
            <a:endParaRPr lang="en-US" sz="1200" dirty="0">
              <a:latin typeface="Oriya Sangam MN" charset="0"/>
              <a:ea typeface="Oriya Sangam MN" charset="0"/>
              <a:cs typeface="Oriya Sangam MN" charset="0"/>
            </a:endParaRPr>
          </a:p>
          <a:p>
            <a:r>
              <a:rPr lang="en-US" sz="1200" dirty="0">
                <a:latin typeface="Oriya Sangam MN" charset="0"/>
                <a:ea typeface="Oriya Sangam MN" charset="0"/>
                <a:cs typeface="Oriya Sangam MN" charset="0"/>
              </a:rPr>
              <a:t>When the project is construction ready, it is time to hire a general contractor who will manage the actual construction of the building, including putting out tenders and hiring construction workers. The development consultant can assist in finding the right general contractor and putting together a construction contract.</a:t>
            </a:r>
          </a:p>
        </p:txBody>
      </p:sp>
      <p:sp>
        <p:nvSpPr>
          <p:cNvPr id="12" name="TextBox 11"/>
          <p:cNvSpPr txBox="1"/>
          <p:nvPr/>
        </p:nvSpPr>
        <p:spPr>
          <a:xfrm>
            <a:off x="6969143" y="955784"/>
            <a:ext cx="4773679" cy="2893100"/>
          </a:xfrm>
          <a:prstGeom prst="rect">
            <a:avLst/>
          </a:prstGeom>
          <a:noFill/>
        </p:spPr>
        <p:txBody>
          <a:bodyPr wrap="square" rtlCol="0">
            <a:spAutoFit/>
          </a:bodyPr>
          <a:lstStyle/>
          <a:p>
            <a:r>
              <a:rPr lang="en-US" sz="1400" b="1" dirty="0">
                <a:latin typeface="Oriya Sangam MN" charset="0"/>
                <a:ea typeface="Oriya Sangam MN" charset="0"/>
                <a:cs typeface="Oriya Sangam MN" charset="0"/>
              </a:rPr>
              <a:t>Tips:</a:t>
            </a:r>
          </a:p>
          <a:p>
            <a:endParaRPr lang="en-US" sz="1400" b="1" dirty="0">
              <a:latin typeface="Oriya Sangam MN" charset="0"/>
              <a:ea typeface="Oriya Sangam MN" charset="0"/>
              <a:cs typeface="Oriya Sangam MN" charset="0"/>
            </a:endParaRPr>
          </a:p>
          <a:p>
            <a:pPr marL="285750" indent="-285750">
              <a:buFont typeface="Arial" charset="0"/>
              <a:buChar char="•"/>
            </a:pPr>
            <a:r>
              <a:rPr lang="en-US" sz="1200" dirty="0">
                <a:latin typeface="Oriya Sangam MN" charset="0"/>
                <a:ea typeface="Oriya Sangam MN" charset="0"/>
                <a:cs typeface="Oriya Sangam MN" charset="0"/>
              </a:rPr>
              <a:t>There are different construction contract types that could be considered. Work together with the development consultant to determine which one is best for the organization.</a:t>
            </a:r>
          </a:p>
          <a:p>
            <a:pPr marL="285750" indent="-285750">
              <a:buFont typeface="Arial" charset="0"/>
              <a:buChar char="•"/>
            </a:pPr>
            <a:r>
              <a:rPr lang="en-US" sz="1200" dirty="0">
                <a:latin typeface="Oriya Sangam MN" charset="0"/>
                <a:ea typeface="Oriya Sangam MN" charset="0"/>
                <a:cs typeface="Oriya Sangam MN" charset="0"/>
              </a:rPr>
              <a:t>There could be employment opportunities for individuals with disabilities during construction, in partnership with the contractor. </a:t>
            </a:r>
          </a:p>
          <a:p>
            <a:pPr marL="285750" indent="-285750">
              <a:buFont typeface="Arial" charset="0"/>
              <a:buChar char="•"/>
            </a:pPr>
            <a:endParaRPr lang="en-US" sz="1400" dirty="0">
              <a:highlight>
                <a:srgbClr val="FFFF00"/>
              </a:highlight>
              <a:latin typeface="Oriya Sangam MN" charset="0"/>
              <a:ea typeface="Oriya Sangam MN" charset="0"/>
              <a:cs typeface="Oriya Sangam MN" charset="0"/>
            </a:endParaRPr>
          </a:p>
          <a:p>
            <a:pPr marL="285750" indent="-285750">
              <a:buFont typeface="Arial" charset="0"/>
              <a:buChar char="•"/>
            </a:pPr>
            <a:endParaRPr lang="en-CA" sz="1400" dirty="0">
              <a:latin typeface="Oriya Sangam MN" charset="0"/>
              <a:ea typeface="Oriya Sangam MN" charset="0"/>
              <a:cs typeface="Oriya Sangam MN" charset="0"/>
            </a:endParaRPr>
          </a:p>
          <a:p>
            <a:pPr marL="285750" indent="-285750">
              <a:buFont typeface="Arial" charset="0"/>
              <a:buChar char="•"/>
            </a:pPr>
            <a:endParaRPr lang="en-US" sz="1400" dirty="0">
              <a:latin typeface="Oriya Sangam MN" charset="0"/>
              <a:ea typeface="Oriya Sangam MN" charset="0"/>
              <a:cs typeface="Oriya Sangam MN" charset="0"/>
            </a:endParaRPr>
          </a:p>
          <a:p>
            <a:pPr marL="285750" indent="-285750">
              <a:buFont typeface="Arial" charset="0"/>
              <a:buChar char="•"/>
            </a:pPr>
            <a:endParaRPr lang="en-US" sz="1400" dirty="0">
              <a:latin typeface="Oriya Sangam MN" charset="0"/>
              <a:ea typeface="Oriya Sangam MN" charset="0"/>
              <a:cs typeface="Oriya Sangam MN" charset="0"/>
            </a:endParaRPr>
          </a:p>
          <a:p>
            <a:pPr marL="285750" indent="-285750">
              <a:buFont typeface="Arial" charset="0"/>
              <a:buChar char="•"/>
            </a:pPr>
            <a:endParaRPr lang="en-US" sz="1400" dirty="0">
              <a:latin typeface="Oriya Sangam MN" charset="0"/>
              <a:ea typeface="Oriya Sangam MN" charset="0"/>
              <a:cs typeface="Oriya Sangam MN" charset="0"/>
            </a:endParaRPr>
          </a:p>
        </p:txBody>
      </p:sp>
      <p:cxnSp>
        <p:nvCxnSpPr>
          <p:cNvPr id="14" name="Straight Connector 13"/>
          <p:cNvCxnSpPr/>
          <p:nvPr/>
        </p:nvCxnSpPr>
        <p:spPr>
          <a:xfrm>
            <a:off x="6321169" y="0"/>
            <a:ext cx="0" cy="685800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6" name="Picture 12" descr="mage result for hardhat icon">
            <a:extLst>
              <a:ext uri="{FF2B5EF4-FFF2-40B4-BE49-F238E27FC236}">
                <a16:creationId xmlns:a16="http://schemas.microsoft.com/office/drawing/2014/main" id="{78656C66-F7B8-204E-93F7-0A84F81370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5820" y="1834533"/>
            <a:ext cx="1795899" cy="179589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969143" y="2815188"/>
            <a:ext cx="5505307" cy="276999"/>
          </a:xfrm>
          <a:prstGeom prst="rect">
            <a:avLst/>
          </a:prstGeom>
          <a:noFill/>
        </p:spPr>
        <p:txBody>
          <a:bodyPr wrap="square" rtlCol="0">
            <a:spAutoFit/>
          </a:bodyPr>
          <a:lstStyle/>
          <a:p>
            <a:r>
              <a:rPr lang="en-US" sz="1200" b="1" dirty="0">
                <a:solidFill>
                  <a:srgbClr val="7030A0"/>
                </a:solidFill>
                <a:latin typeface="Oriya Sangam MN" charset="0"/>
                <a:ea typeface="Oriya Sangam MN" charset="0"/>
                <a:cs typeface="Oriya Sangam MN" charset="0"/>
              </a:rPr>
              <a:t>Construction Contract Types</a:t>
            </a:r>
          </a:p>
        </p:txBody>
      </p:sp>
      <p:sp>
        <p:nvSpPr>
          <p:cNvPr id="15" name="Rectangle 14"/>
          <p:cNvSpPr/>
          <p:nvPr/>
        </p:nvSpPr>
        <p:spPr>
          <a:xfrm>
            <a:off x="7066680" y="3053263"/>
            <a:ext cx="4676142" cy="3338711"/>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233514" y="2958404"/>
            <a:ext cx="4509308" cy="4524315"/>
          </a:xfrm>
          <a:prstGeom prst="rect">
            <a:avLst/>
          </a:prstGeom>
          <a:noFill/>
        </p:spPr>
        <p:txBody>
          <a:bodyPr wrap="square" rtlCol="0">
            <a:spAutoFit/>
          </a:bodyPr>
          <a:lstStyle/>
          <a:p>
            <a:endParaRPr lang="en-US" sz="1200" b="1" dirty="0">
              <a:solidFill>
                <a:srgbClr val="7030A0"/>
              </a:solidFill>
              <a:latin typeface="Oriya Sangam MN" charset="0"/>
              <a:ea typeface="Oriya Sangam MN" charset="0"/>
              <a:cs typeface="Oriya Sangam MN" charset="0"/>
            </a:endParaRPr>
          </a:p>
          <a:p>
            <a:pPr marL="171450" indent="-171450">
              <a:buFont typeface="Arial" panose="020B0604020202020204" pitchFamily="34" charset="0"/>
              <a:buChar char="•"/>
            </a:pPr>
            <a:r>
              <a:rPr lang="en-US" sz="1200" dirty="0">
                <a:solidFill>
                  <a:srgbClr val="7030A0"/>
                </a:solidFill>
                <a:latin typeface="Oriya Sangam MN" charset="0"/>
                <a:ea typeface="Oriya Sangam MN" charset="0"/>
                <a:cs typeface="Oriya Sangam MN" charset="0"/>
              </a:rPr>
              <a:t>A design-bid-build, or stipulated price contract (CCDC2)*, is an approach where a fixed price is agreed on for which the general contractor will build the building. This lowers the risk to your organization as, aside for a contingency for inconsistencies in the drawings and calculations etc., there won’t be any additional costs.</a:t>
            </a:r>
          </a:p>
          <a:p>
            <a:pPr marL="171450" indent="-171450">
              <a:buFont typeface="Arial" panose="020B0604020202020204" pitchFamily="34" charset="0"/>
              <a:buChar char="•"/>
            </a:pPr>
            <a:endParaRPr lang="en-US" sz="1200" dirty="0">
              <a:solidFill>
                <a:srgbClr val="7030A0"/>
              </a:solidFill>
              <a:latin typeface="Oriya Sangam MN" charset="0"/>
              <a:ea typeface="Oriya Sangam MN" charset="0"/>
              <a:cs typeface="Oriya Sangam MN" charset="0"/>
            </a:endParaRPr>
          </a:p>
          <a:p>
            <a:pPr marL="171450" indent="-171450">
              <a:buFont typeface="Arial" panose="020B0604020202020204" pitchFamily="34" charset="0"/>
              <a:buChar char="•"/>
            </a:pPr>
            <a:r>
              <a:rPr lang="en-US" sz="1200" dirty="0">
                <a:solidFill>
                  <a:srgbClr val="7030A0"/>
                </a:solidFill>
                <a:latin typeface="Oriya Sangam MN" charset="0"/>
                <a:ea typeface="Oriya Sangam MN" charset="0"/>
                <a:cs typeface="Oriya Sangam MN" charset="0"/>
              </a:rPr>
              <a:t>Other typical approaches that could be considered are:</a:t>
            </a:r>
          </a:p>
          <a:p>
            <a:pPr marL="628650" lvl="1" indent="-171450">
              <a:buFont typeface="Arial" panose="020B0604020202020204" pitchFamily="34" charset="0"/>
              <a:buChar char="•"/>
            </a:pPr>
            <a:r>
              <a:rPr lang="en-US" sz="1200" dirty="0">
                <a:solidFill>
                  <a:srgbClr val="7030A0"/>
                </a:solidFill>
                <a:latin typeface="Oriya Sangam MN" charset="0"/>
                <a:ea typeface="Oriya Sangam MN" charset="0"/>
                <a:cs typeface="Oriya Sangam MN" charset="0"/>
              </a:rPr>
              <a:t>Design-built (CCDC 14)</a:t>
            </a:r>
          </a:p>
          <a:p>
            <a:pPr marL="628650" lvl="1" indent="-171450">
              <a:buFont typeface="Arial" panose="020B0604020202020204" pitchFamily="34" charset="0"/>
              <a:buChar char="•"/>
            </a:pPr>
            <a:r>
              <a:rPr lang="en-US" sz="1200" dirty="0">
                <a:solidFill>
                  <a:srgbClr val="7030A0"/>
                </a:solidFill>
                <a:latin typeface="Oriya Sangam MN" charset="0"/>
                <a:ea typeface="Oriya Sangam MN" charset="0"/>
                <a:cs typeface="Oriya Sangam MN" charset="0"/>
              </a:rPr>
              <a:t>Construction management (CCDC 5A/5B).</a:t>
            </a:r>
          </a:p>
          <a:p>
            <a:endParaRPr lang="en-US" sz="1200" dirty="0">
              <a:solidFill>
                <a:srgbClr val="7030A0"/>
              </a:solidFill>
              <a:latin typeface="Oriya Sangam MN" charset="0"/>
              <a:ea typeface="Oriya Sangam MN" charset="0"/>
              <a:cs typeface="Oriya Sangam MN" charset="0"/>
            </a:endParaRPr>
          </a:p>
          <a:p>
            <a:r>
              <a:rPr lang="en-US" sz="1200" dirty="0">
                <a:solidFill>
                  <a:srgbClr val="7030A0"/>
                </a:solidFill>
                <a:latin typeface="Oriya Sangam MN" charset="0"/>
                <a:ea typeface="Oriya Sangam MN" charset="0"/>
                <a:cs typeface="Oriya Sangam MN" charset="0"/>
              </a:rPr>
              <a:t>*CCDC stands for Canadian Construction Documents Committee. </a:t>
            </a:r>
          </a:p>
          <a:p>
            <a:endParaRPr lang="en-US" sz="1200" dirty="0">
              <a:solidFill>
                <a:srgbClr val="7030A0"/>
              </a:solidFill>
              <a:latin typeface="Oriya Sangam MN" charset="0"/>
              <a:ea typeface="Oriya Sangam MN" charset="0"/>
              <a:cs typeface="Oriya Sangam MN" charset="0"/>
            </a:endParaRPr>
          </a:p>
          <a:p>
            <a:r>
              <a:rPr lang="en-US" sz="1200" dirty="0">
                <a:solidFill>
                  <a:srgbClr val="7030A0"/>
                </a:solidFill>
                <a:latin typeface="Oriya Sangam MN" charset="0"/>
                <a:ea typeface="Oriya Sangam MN" charset="0"/>
                <a:cs typeface="Oriya Sangam MN" charset="0"/>
              </a:rPr>
              <a:t>For more information on each of these </a:t>
            </a:r>
            <a:r>
              <a:rPr lang="en-US" sz="1200" dirty="0">
                <a:solidFill>
                  <a:srgbClr val="7030A0"/>
                </a:solidFill>
                <a:latin typeface="Oriya Sangam MN" pitchFamily="2" charset="0"/>
                <a:ea typeface="Oriya Sangam MN" charset="0"/>
                <a:cs typeface="Oriya Sangam MN" pitchFamily="2" charset="0"/>
              </a:rPr>
              <a:t>contract types visit: </a:t>
            </a:r>
            <a:r>
              <a:rPr lang="en-CA" sz="1200" dirty="0">
                <a:latin typeface="Oriya Sangam MN" pitchFamily="2" charset="0"/>
                <a:cs typeface="Oriya Sangam MN" pitchFamily="2" charset="0"/>
                <a:hlinkClick r:id="rId4"/>
              </a:rPr>
              <a:t>https://www.ccdc.org/documents/</a:t>
            </a:r>
            <a:endParaRPr lang="en-US" sz="1200" dirty="0">
              <a:solidFill>
                <a:srgbClr val="7030A0"/>
              </a:solidFill>
              <a:latin typeface="Oriya Sangam MN" pitchFamily="2" charset="0"/>
              <a:ea typeface="Oriya Sangam MN" charset="0"/>
              <a:cs typeface="Oriya Sangam MN" pitchFamily="2" charset="0"/>
            </a:endParaRPr>
          </a:p>
          <a:p>
            <a:endParaRPr lang="en-US" sz="1200" dirty="0">
              <a:solidFill>
                <a:srgbClr val="7030A0"/>
              </a:solidFill>
              <a:latin typeface="Oriya Sangam MN" charset="0"/>
              <a:ea typeface="Oriya Sangam MN" charset="0"/>
              <a:cs typeface="Oriya Sangam MN" charset="0"/>
            </a:endParaRPr>
          </a:p>
          <a:p>
            <a:pPr marL="171450" indent="-171450">
              <a:buFont typeface="Arial" charset="0"/>
              <a:buChar char="•"/>
            </a:pPr>
            <a:endParaRPr lang="en-CA" sz="1200" dirty="0">
              <a:solidFill>
                <a:srgbClr val="7030A0"/>
              </a:solidFill>
              <a:latin typeface="Oriya Sangam MN" charset="0"/>
              <a:ea typeface="Oriya Sangam MN" charset="0"/>
              <a:cs typeface="Oriya Sangam MN" charset="0"/>
            </a:endParaRPr>
          </a:p>
          <a:p>
            <a:pPr marL="285750" indent="-285750">
              <a:buFont typeface="Wingdings" charset="2"/>
              <a:buChar char="q"/>
            </a:pPr>
            <a:endParaRPr lang="en-CA" sz="1200" dirty="0">
              <a:solidFill>
                <a:srgbClr val="7030A0"/>
              </a:solidFill>
              <a:latin typeface="Oriya Sangam MN" charset="0"/>
              <a:ea typeface="Oriya Sangam MN" charset="0"/>
              <a:cs typeface="Oriya Sangam MN" charset="0"/>
            </a:endParaRPr>
          </a:p>
          <a:p>
            <a:pPr marL="285750" indent="-285750">
              <a:buFont typeface="Wingdings" charset="2"/>
              <a:buChar char="q"/>
            </a:pPr>
            <a:endParaRPr lang="en-CA" sz="1200" dirty="0">
              <a:solidFill>
                <a:srgbClr val="7030A0"/>
              </a:solidFill>
              <a:latin typeface="Oriya Sangam MN" charset="0"/>
              <a:ea typeface="Oriya Sangam MN" charset="0"/>
              <a:cs typeface="Oriya Sangam MN" charset="0"/>
            </a:endParaRPr>
          </a:p>
          <a:p>
            <a:pPr marL="285750" indent="-285750">
              <a:buFont typeface="Wingdings" charset="2"/>
              <a:buChar char="q"/>
            </a:pPr>
            <a:endParaRPr lang="en-CA" sz="1200" dirty="0">
              <a:solidFill>
                <a:srgbClr val="7030A0"/>
              </a:solidFill>
              <a:latin typeface="Oriya Sangam MN" charset="0"/>
              <a:ea typeface="Oriya Sangam MN" charset="0"/>
              <a:cs typeface="Oriya Sangam MN" charset="0"/>
            </a:endParaRPr>
          </a:p>
          <a:p>
            <a:pPr marL="285750" indent="-285750">
              <a:buFont typeface="Wingdings" charset="2"/>
              <a:buChar char="q"/>
            </a:pPr>
            <a:endParaRPr lang="en-US" sz="1200" dirty="0">
              <a:solidFill>
                <a:srgbClr val="7030A0"/>
              </a:solidFill>
              <a:latin typeface="Oriya Sangam MN" charset="0"/>
              <a:ea typeface="Oriya Sangam MN" charset="0"/>
              <a:cs typeface="Oriya Sangam MN" charset="0"/>
            </a:endParaRPr>
          </a:p>
        </p:txBody>
      </p:sp>
      <p:sp>
        <p:nvSpPr>
          <p:cNvPr id="18" name="Rectangle 17"/>
          <p:cNvSpPr/>
          <p:nvPr/>
        </p:nvSpPr>
        <p:spPr>
          <a:xfrm>
            <a:off x="1010946" y="1201361"/>
            <a:ext cx="1939576" cy="318970"/>
          </a:xfrm>
          <a:prstGeom prst="rect">
            <a:avLst/>
          </a:prstGeom>
          <a:solidFill>
            <a:srgbClr val="7030A0">
              <a:alpha val="57647"/>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033541" y="1240353"/>
            <a:ext cx="2633082" cy="276999"/>
          </a:xfrm>
          <a:prstGeom prst="rect">
            <a:avLst/>
          </a:prstGeom>
          <a:noFill/>
        </p:spPr>
        <p:txBody>
          <a:bodyPr wrap="square" rtlCol="0">
            <a:spAutoFit/>
          </a:bodyPr>
          <a:lstStyle/>
          <a:p>
            <a:r>
              <a:rPr lang="en-US" sz="1200" b="1" dirty="0">
                <a:solidFill>
                  <a:schemeClr val="bg1"/>
                </a:solidFill>
                <a:latin typeface="Oriya Sangam MN" charset="0"/>
                <a:ea typeface="Oriya Sangam MN" charset="0"/>
                <a:cs typeface="Oriya Sangam MN" charset="0"/>
              </a:rPr>
              <a:t>Guide            Develop</a:t>
            </a:r>
          </a:p>
        </p:txBody>
      </p:sp>
      <p:pic>
        <p:nvPicPr>
          <p:cNvPr id="20" name="Picture 19"/>
          <p:cNvPicPr>
            <a:picLocks noChangeAspect="1"/>
          </p:cNvPicPr>
          <p:nvPr/>
        </p:nvPicPr>
        <p:blipFill>
          <a:blip r:embed="rId5"/>
          <a:stretch>
            <a:fillRect/>
          </a:stretch>
        </p:blipFill>
        <p:spPr>
          <a:xfrm>
            <a:off x="1711827" y="1250052"/>
            <a:ext cx="263278" cy="211792"/>
          </a:xfrm>
          <a:prstGeom prst="rect">
            <a:avLst/>
          </a:prstGeom>
        </p:spPr>
      </p:pic>
    </p:spTree>
    <p:extLst>
      <p:ext uri="{BB962C8B-B14F-4D97-AF65-F5344CB8AC3E}">
        <p14:creationId xmlns:p14="http://schemas.microsoft.com/office/powerpoint/2010/main" val="412464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52550" y="778510"/>
            <a:ext cx="4076700" cy="369332"/>
          </a:xfrm>
          <a:prstGeom prst="rect">
            <a:avLst/>
          </a:prstGeom>
          <a:noFill/>
        </p:spPr>
        <p:txBody>
          <a:bodyPr wrap="square" rtlCol="0">
            <a:spAutoFit/>
          </a:bodyPr>
          <a:lstStyle/>
          <a:p>
            <a:r>
              <a:rPr lang="en-US" b="1" dirty="0">
                <a:solidFill>
                  <a:srgbClr val="7030A0"/>
                </a:solidFill>
                <a:latin typeface="Oriya Sangam MN" charset="0"/>
                <a:ea typeface="Oriya Sangam MN" charset="0"/>
                <a:cs typeface="Oriya Sangam MN" charset="0"/>
              </a:rPr>
              <a:t>Acknowledgements</a:t>
            </a:r>
          </a:p>
        </p:txBody>
      </p:sp>
      <p:sp>
        <p:nvSpPr>
          <p:cNvPr id="2" name="Slide Number Placeholder 1"/>
          <p:cNvSpPr>
            <a:spLocks noGrp="1"/>
          </p:cNvSpPr>
          <p:nvPr>
            <p:ph type="sldNum" sz="quarter" idx="12"/>
          </p:nvPr>
        </p:nvSpPr>
        <p:spPr>
          <a:xfrm>
            <a:off x="7184572" y="6356350"/>
            <a:ext cx="4169228" cy="365125"/>
          </a:xfrm>
        </p:spPr>
        <p:txBody>
          <a:bodyPr/>
          <a:lstStyle/>
          <a:p>
            <a:r>
              <a:rPr lang="en-US" sz="800" dirty="0">
                <a:latin typeface="Oriya Sangam MN" pitchFamily="2" charset="0"/>
                <a:cs typeface="Oriya Sangam MN" pitchFamily="2" charset="0"/>
              </a:rPr>
              <a:t>Canadian Association for Community Living |  Inclusive Housing Toolkit #3 |  </a:t>
            </a:r>
            <a:fld id="{0ECC8AB7-EC8A-0742-88D4-A0FD04CAACC7}" type="slidenum">
              <a:rPr lang="en-US" sz="800" smtClean="0">
                <a:latin typeface="Oriya Sangam MN" pitchFamily="2" charset="0"/>
                <a:cs typeface="Oriya Sangam MN" pitchFamily="2" charset="0"/>
              </a:rPr>
              <a:t>2</a:t>
            </a:fld>
            <a:endParaRPr lang="en-US" sz="800" dirty="0">
              <a:latin typeface="Oriya Sangam MN" pitchFamily="2" charset="0"/>
              <a:cs typeface="Oriya Sangam MN" pitchFamily="2" charset="0"/>
            </a:endParaRPr>
          </a:p>
        </p:txBody>
      </p:sp>
      <p:pic>
        <p:nvPicPr>
          <p:cNvPr id="11" name="Picture 10" descr="https://cacl.ca/wp-content/uploads/2017/12/1-CACL-Logo-2016-Bilingual.jpg"/>
          <p:cNvPicPr/>
          <p:nvPr/>
        </p:nvPicPr>
        <p:blipFill>
          <a:blip r:embed="rId2">
            <a:extLst>
              <a:ext uri="{28A0092B-C50C-407E-A947-70E740481C1C}">
                <a14:useLocalDpi xmlns:a14="http://schemas.microsoft.com/office/drawing/2010/main" val="0"/>
              </a:ext>
            </a:extLst>
          </a:blip>
          <a:srcRect/>
          <a:stretch>
            <a:fillRect/>
          </a:stretch>
        </p:blipFill>
        <p:spPr bwMode="auto">
          <a:xfrm>
            <a:off x="4917758" y="4172725"/>
            <a:ext cx="2177988" cy="879474"/>
          </a:xfrm>
          <a:prstGeom prst="rect">
            <a:avLst/>
          </a:prstGeom>
          <a:noFill/>
          <a:extLst>
            <a:ext uri="{909E8E84-426E-40dd-AFC4-6F175D3DCCD1}">
              <a14:hiddenFill xmlns:lc="http://schemas.openxmlformats.org/drawingml/2006/locked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w16cid="http://schemas.microsoft.com/office/word/2016/wordml/cid" xmlns:w16se="http://schemas.microsoft.com/office/word/2015/wordml/symex" xmlns:arto="http://schemas.microsoft.com/office/word/2006/arto" xmlns:a14="http://schemas.microsoft.com/office/drawing/2010/main" xmlns="" xmlns:w="http://schemas.openxmlformats.org/wordprocessingml/2006/main" xmlns:w10="urn:schemas-microsoft-com:office:word" xmlns:v="urn:schemas-microsoft-com:vml" xmlns:o="urn:schemas-microsoft-com:office:office"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5993" y="4292794"/>
            <a:ext cx="2154794" cy="645489"/>
          </a:xfrm>
          <a:prstGeom prst="rect">
            <a:avLst/>
          </a:prstGeom>
        </p:spPr>
      </p:pic>
      <p:sp>
        <p:nvSpPr>
          <p:cNvPr id="3" name="TextBox 2">
            <a:extLst>
              <a:ext uri="{FF2B5EF4-FFF2-40B4-BE49-F238E27FC236}">
                <a16:creationId xmlns:a16="http://schemas.microsoft.com/office/drawing/2014/main" id="{7CB7F7BE-5172-3343-A45C-BE6289CF6698}"/>
              </a:ext>
            </a:extLst>
          </p:cNvPr>
          <p:cNvSpPr txBox="1"/>
          <p:nvPr/>
        </p:nvSpPr>
        <p:spPr>
          <a:xfrm>
            <a:off x="1352550" y="1244906"/>
            <a:ext cx="9032794" cy="2585323"/>
          </a:xfrm>
          <a:prstGeom prst="rect">
            <a:avLst/>
          </a:prstGeom>
          <a:noFill/>
        </p:spPr>
        <p:txBody>
          <a:bodyPr wrap="none" rtlCol="0">
            <a:spAutoFit/>
          </a:bodyPr>
          <a:lstStyle/>
          <a:p>
            <a:r>
              <a:rPr lang="en-CA" sz="1600" dirty="0">
                <a:latin typeface="Oriya Sangam MN" pitchFamily="2" charset="0"/>
                <a:cs typeface="Oriya Sangam MN" pitchFamily="2" charset="0"/>
              </a:rPr>
              <a:t>This report was produced as part of </a:t>
            </a:r>
            <a:r>
              <a:rPr lang="en-CA" sz="1600" i="1" dirty="0">
                <a:latin typeface="Oriya Sangam MN" pitchFamily="2" charset="0"/>
                <a:cs typeface="Oriya Sangam MN" pitchFamily="2" charset="0"/>
              </a:rPr>
              <a:t>My Home My Community</a:t>
            </a:r>
            <a:r>
              <a:rPr lang="en-CA" sz="1600" dirty="0">
                <a:latin typeface="Oriya Sangam MN" pitchFamily="2" charset="0"/>
                <a:cs typeface="Oriya Sangam MN" pitchFamily="2" charset="0"/>
              </a:rPr>
              <a:t>, a national initiative of the </a:t>
            </a:r>
          </a:p>
          <a:p>
            <a:r>
              <a:rPr lang="en-CA" sz="1600" dirty="0">
                <a:latin typeface="Oriya Sangam MN" pitchFamily="2" charset="0"/>
                <a:cs typeface="Oriya Sangam MN" pitchFamily="2" charset="0"/>
              </a:rPr>
              <a:t>Canadian Association of Community Living and People First of Canada. </a:t>
            </a:r>
          </a:p>
          <a:p>
            <a:endParaRPr lang="en-CA" sz="1600" dirty="0">
              <a:latin typeface="Oriya Sangam MN" pitchFamily="2" charset="0"/>
              <a:cs typeface="Oriya Sangam MN" pitchFamily="2" charset="0"/>
            </a:endParaRPr>
          </a:p>
          <a:p>
            <a:endParaRPr lang="en-CA" sz="1400" dirty="0">
              <a:latin typeface="Oriya Sangam MN" pitchFamily="2" charset="0"/>
              <a:cs typeface="Oriya Sangam MN" pitchFamily="2" charset="0"/>
            </a:endParaRPr>
          </a:p>
          <a:p>
            <a:endParaRPr lang="en-CA" sz="1400" dirty="0">
              <a:latin typeface="Oriya Sangam MN" pitchFamily="2" charset="0"/>
              <a:cs typeface="Oriya Sangam MN" pitchFamily="2" charset="0"/>
            </a:endParaRPr>
          </a:p>
          <a:p>
            <a:r>
              <a:rPr lang="en-CA" sz="1400" i="1" dirty="0">
                <a:latin typeface="Oriya Sangam MN" pitchFamily="2" charset="0"/>
                <a:cs typeface="Oriya Sangam MN" pitchFamily="2" charset="0"/>
              </a:rPr>
              <a:t>Inclusive Housing Options for People with Developmental Disabilities </a:t>
            </a:r>
            <a:r>
              <a:rPr lang="en-CA" sz="1400" dirty="0">
                <a:latin typeface="Oriya Sangam MN" pitchFamily="2" charset="0"/>
                <a:cs typeface="Oriya Sangam MN" pitchFamily="2" charset="0"/>
              </a:rPr>
              <a:t>received funding from </a:t>
            </a:r>
          </a:p>
          <a:p>
            <a:r>
              <a:rPr lang="en-CA" sz="1400" dirty="0">
                <a:latin typeface="Oriya Sangam MN" pitchFamily="2" charset="0"/>
                <a:cs typeface="Oriya Sangam MN" pitchFamily="2" charset="0"/>
              </a:rPr>
              <a:t>the National Housing Strategy under the NHS Demonstrations Initiative to produce this work. </a:t>
            </a:r>
          </a:p>
          <a:p>
            <a:r>
              <a:rPr lang="en-CA" sz="1400" dirty="0">
                <a:latin typeface="Oriya Sangam MN" pitchFamily="2" charset="0"/>
                <a:cs typeface="Oriya Sangam MN" pitchFamily="2" charset="0"/>
              </a:rPr>
              <a:t>The views expressed within are solely of the Canadian Association for Community Living, together </a:t>
            </a:r>
          </a:p>
          <a:p>
            <a:r>
              <a:rPr lang="en-CA" sz="1400" dirty="0">
                <a:latin typeface="Oriya Sangam MN" pitchFamily="2" charset="0"/>
                <a:cs typeface="Oriya Sangam MN" pitchFamily="2" charset="0"/>
              </a:rPr>
              <a:t>with project partners where expressly stated. Canada Mortgage and Housing Corporation (CMHC) </a:t>
            </a:r>
          </a:p>
          <a:p>
            <a:r>
              <a:rPr lang="en-CA" sz="1400" dirty="0">
                <a:latin typeface="Oriya Sangam MN" pitchFamily="2" charset="0"/>
                <a:cs typeface="Oriya Sangam MN" pitchFamily="2" charset="0"/>
              </a:rPr>
              <a:t>accepts no responsibility for the views expressed within. </a:t>
            </a:r>
          </a:p>
          <a:p>
            <a:endParaRPr lang="en-CA" sz="1600" dirty="0">
              <a:latin typeface="Oriya Sangam MN" pitchFamily="2" charset="0"/>
              <a:cs typeface="Oriya Sangam MN" pitchFamily="2" charset="0"/>
            </a:endParaRPr>
          </a:p>
        </p:txBody>
      </p:sp>
      <p:pic>
        <p:nvPicPr>
          <p:cNvPr id="4" name="Picture 3">
            <a:extLst>
              <a:ext uri="{FF2B5EF4-FFF2-40B4-BE49-F238E27FC236}">
                <a16:creationId xmlns:a16="http://schemas.microsoft.com/office/drawing/2014/main" id="{40F8A3CC-CAA0-4A4A-82A4-25D7E187031F}"/>
              </a:ext>
            </a:extLst>
          </p:cNvPr>
          <p:cNvPicPr>
            <a:picLocks noChangeAspect="1"/>
          </p:cNvPicPr>
          <p:nvPr/>
        </p:nvPicPr>
        <p:blipFill>
          <a:blip r:embed="rId4"/>
          <a:srcRect/>
          <a:stretch/>
        </p:blipFill>
        <p:spPr>
          <a:xfrm>
            <a:off x="1352550" y="4131635"/>
            <a:ext cx="2884962" cy="961654"/>
          </a:xfrm>
          <a:prstGeom prst="rect">
            <a:avLst/>
          </a:prstGeom>
        </p:spPr>
      </p:pic>
      <p:pic>
        <p:nvPicPr>
          <p:cNvPr id="12" name="Picture 11" descr="A picture containing food&#10;&#10;Description automatically generated">
            <a:extLst>
              <a:ext uri="{FF2B5EF4-FFF2-40B4-BE49-F238E27FC236}">
                <a16:creationId xmlns:a16="http://schemas.microsoft.com/office/drawing/2014/main" id="{A557ECD9-2E3D-BB42-96F1-836B290DCB7B}"/>
              </a:ext>
            </a:extLst>
          </p:cNvPr>
          <p:cNvPicPr>
            <a:picLocks noChangeAspect="1"/>
          </p:cNvPicPr>
          <p:nvPr/>
        </p:nvPicPr>
        <p:blipFill>
          <a:blip r:embed="rId5"/>
          <a:stretch>
            <a:fillRect/>
          </a:stretch>
        </p:blipFill>
        <p:spPr>
          <a:xfrm>
            <a:off x="11353799" y="6272844"/>
            <a:ext cx="661229" cy="448631"/>
          </a:xfrm>
          <a:prstGeom prst="rect">
            <a:avLst/>
          </a:prstGeom>
        </p:spPr>
      </p:pic>
      <p:sp>
        <p:nvSpPr>
          <p:cNvPr id="14" name="Rectangle 13">
            <a:extLst>
              <a:ext uri="{FF2B5EF4-FFF2-40B4-BE49-F238E27FC236}">
                <a16:creationId xmlns:a16="http://schemas.microsoft.com/office/drawing/2014/main" id="{1EBB7665-2F14-4446-B51D-082288EC017E}"/>
              </a:ext>
            </a:extLst>
          </p:cNvPr>
          <p:cNvSpPr/>
          <p:nvPr/>
        </p:nvSpPr>
        <p:spPr>
          <a:xfrm>
            <a:off x="0" y="0"/>
            <a:ext cx="304800"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7793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1033540" y="636270"/>
            <a:ext cx="7000987" cy="558800"/>
          </a:xfrm>
          <a:prstGeom prst="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6" name="Picture 6" descr="mage result for network icon"/>
          <p:cNvPicPr>
            <a:picLocks noChangeAspect="1" noChangeArrowheads="1"/>
          </p:cNvPicPr>
          <p:nvPr/>
        </p:nvPicPr>
        <p:blipFill rotWithShape="1">
          <a:blip r:embed="rId3">
            <a:extLst>
              <a:ext uri="{28A0092B-C50C-407E-A947-70E740481C1C}">
                <a14:useLocalDpi xmlns:a14="http://schemas.microsoft.com/office/drawing/2010/main" val="0"/>
              </a:ext>
            </a:extLst>
          </a:blip>
          <a:srcRect l="-942" t="5354" r="6161" b="14524"/>
          <a:stretch/>
        </p:blipFill>
        <p:spPr bwMode="auto">
          <a:xfrm>
            <a:off x="5503976" y="1774870"/>
            <a:ext cx="1081858" cy="9877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814" y="0"/>
            <a:ext cx="304800"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32538" y="2694363"/>
            <a:ext cx="1721853" cy="523220"/>
          </a:xfrm>
          <a:prstGeom prst="rect">
            <a:avLst/>
          </a:prstGeom>
          <a:noFill/>
        </p:spPr>
        <p:txBody>
          <a:bodyPr wrap="square" rtlCol="0">
            <a:spAutoFit/>
          </a:bodyPr>
          <a:lstStyle/>
          <a:p>
            <a:r>
              <a:rPr lang="en-US" sz="1400" b="1" dirty="0">
                <a:latin typeface="Oriya Sangam MN" charset="0"/>
                <a:ea typeface="Oriya Sangam MN" charset="0"/>
                <a:cs typeface="Oriya Sangam MN" charset="0"/>
              </a:rPr>
              <a:t>Select Individuals</a:t>
            </a:r>
          </a:p>
        </p:txBody>
      </p:sp>
      <p:sp>
        <p:nvSpPr>
          <p:cNvPr id="9" name="TextBox 8"/>
          <p:cNvSpPr txBox="1"/>
          <p:nvPr/>
        </p:nvSpPr>
        <p:spPr>
          <a:xfrm>
            <a:off x="5218489" y="2678717"/>
            <a:ext cx="1721853" cy="523220"/>
          </a:xfrm>
          <a:prstGeom prst="rect">
            <a:avLst/>
          </a:prstGeom>
          <a:noFill/>
        </p:spPr>
        <p:txBody>
          <a:bodyPr wrap="square" rtlCol="0">
            <a:spAutoFit/>
          </a:bodyPr>
          <a:lstStyle/>
          <a:p>
            <a:endParaRPr lang="en-US" sz="1400" b="1">
              <a:latin typeface="Oriya Sangam MN" charset="0"/>
              <a:ea typeface="Oriya Sangam MN" charset="0"/>
              <a:cs typeface="Oriya Sangam MN" charset="0"/>
            </a:endParaRPr>
          </a:p>
          <a:p>
            <a:r>
              <a:rPr lang="en-US" sz="1400" b="1">
                <a:latin typeface="Oriya Sangam MN" charset="0"/>
                <a:ea typeface="Oriya Sangam MN" charset="0"/>
                <a:cs typeface="Oriya Sangam MN" charset="0"/>
              </a:rPr>
              <a:t>Support Model</a:t>
            </a:r>
          </a:p>
        </p:txBody>
      </p:sp>
      <p:sp>
        <p:nvSpPr>
          <p:cNvPr id="13" name="TextBox 12"/>
          <p:cNvSpPr txBox="1"/>
          <p:nvPr/>
        </p:nvSpPr>
        <p:spPr>
          <a:xfrm>
            <a:off x="3212690" y="2685067"/>
            <a:ext cx="1721853" cy="523220"/>
          </a:xfrm>
          <a:prstGeom prst="rect">
            <a:avLst/>
          </a:prstGeom>
          <a:noFill/>
        </p:spPr>
        <p:txBody>
          <a:bodyPr wrap="square" rtlCol="0">
            <a:spAutoFit/>
          </a:bodyPr>
          <a:lstStyle/>
          <a:p>
            <a:r>
              <a:rPr lang="en-US" sz="1400" b="1" dirty="0">
                <a:latin typeface="Oriya Sangam MN" charset="0"/>
                <a:ea typeface="Oriya Sangam MN" charset="0"/>
                <a:cs typeface="Oriya Sangam MN" charset="0"/>
              </a:rPr>
              <a:t>Person-</a:t>
            </a:r>
            <a:r>
              <a:rPr lang="en-US" sz="1400" b="1" dirty="0" err="1">
                <a:latin typeface="Oriya Sangam MN" charset="0"/>
                <a:ea typeface="Oriya Sangam MN" charset="0"/>
                <a:cs typeface="Oriya Sangam MN" charset="0"/>
              </a:rPr>
              <a:t>Centred</a:t>
            </a:r>
            <a:r>
              <a:rPr lang="en-US" sz="1400" b="1" dirty="0">
                <a:latin typeface="Oriya Sangam MN" charset="0"/>
                <a:ea typeface="Oriya Sangam MN" charset="0"/>
                <a:cs typeface="Oriya Sangam MN" charset="0"/>
              </a:rPr>
              <a:t> Planning</a:t>
            </a:r>
          </a:p>
        </p:txBody>
      </p:sp>
      <p:cxnSp>
        <p:nvCxnSpPr>
          <p:cNvPr id="16" name="Straight Connector 15"/>
          <p:cNvCxnSpPr/>
          <p:nvPr/>
        </p:nvCxnSpPr>
        <p:spPr>
          <a:xfrm>
            <a:off x="1213828" y="3240538"/>
            <a:ext cx="164163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102175" y="3377854"/>
            <a:ext cx="1938537" cy="1631216"/>
          </a:xfrm>
          <a:prstGeom prst="rect">
            <a:avLst/>
          </a:prstGeom>
          <a:noFill/>
        </p:spPr>
        <p:txBody>
          <a:bodyPr wrap="square" rtlCol="0">
            <a:spAutoFit/>
          </a:bodyPr>
          <a:lstStyle/>
          <a:p>
            <a:r>
              <a:rPr lang="en-US" sz="1000" dirty="0">
                <a:latin typeface="Oriya Sangam MN" charset="0"/>
                <a:ea typeface="Oriya Sangam MN" charset="0"/>
                <a:cs typeface="Oriya Sangam MN" charset="0"/>
              </a:rPr>
              <a:t>From the beginning of the project, there might be a large number of interested individuals and families. It is important to have early interviews and planning meetings to identify who might be a good fit, as well as the types of units they would need.</a:t>
            </a:r>
          </a:p>
        </p:txBody>
      </p:sp>
      <p:cxnSp>
        <p:nvCxnSpPr>
          <p:cNvPr id="18" name="Straight Connector 17"/>
          <p:cNvCxnSpPr/>
          <p:nvPr/>
        </p:nvCxnSpPr>
        <p:spPr>
          <a:xfrm>
            <a:off x="3290433" y="3241334"/>
            <a:ext cx="164163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194542" y="3320439"/>
            <a:ext cx="1944461" cy="1938992"/>
          </a:xfrm>
          <a:prstGeom prst="rect">
            <a:avLst/>
          </a:prstGeom>
          <a:noFill/>
        </p:spPr>
        <p:txBody>
          <a:bodyPr wrap="square" rtlCol="0">
            <a:spAutoFit/>
          </a:bodyPr>
          <a:lstStyle/>
          <a:p>
            <a:r>
              <a:rPr lang="en-US" sz="1000" dirty="0">
                <a:latin typeface="Oriya Sangam MN" charset="0"/>
                <a:ea typeface="Oriya Sangam MN" charset="0"/>
                <a:cs typeface="Oriya Sangam MN" charset="0"/>
              </a:rPr>
              <a:t>The support model should be designed in collaboration with individuals, families, and support staff to figure out how individuals can be best supported. Having multi-stakeholder sessions to explore needs, concerns, ideas, and roles can help  to determine what the model could look like. </a:t>
            </a:r>
          </a:p>
          <a:p>
            <a:pPr marL="171450" indent="-171450">
              <a:buFont typeface="Arial" charset="0"/>
              <a:buChar char="•"/>
            </a:pPr>
            <a:endParaRPr lang="en-US" sz="1000" dirty="0">
              <a:latin typeface="Oriya Sangam MN" charset="0"/>
              <a:ea typeface="Oriya Sangam MN" charset="0"/>
              <a:cs typeface="Oriya Sangam MN" charset="0"/>
            </a:endParaRPr>
          </a:p>
        </p:txBody>
      </p:sp>
      <p:cxnSp>
        <p:nvCxnSpPr>
          <p:cNvPr id="20" name="Straight Connector 19"/>
          <p:cNvCxnSpPr/>
          <p:nvPr/>
        </p:nvCxnSpPr>
        <p:spPr>
          <a:xfrm>
            <a:off x="5294329" y="3243421"/>
            <a:ext cx="164163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212690" y="3313590"/>
            <a:ext cx="1848072" cy="2554545"/>
          </a:xfrm>
          <a:prstGeom prst="rect">
            <a:avLst/>
          </a:prstGeom>
          <a:noFill/>
        </p:spPr>
        <p:txBody>
          <a:bodyPr wrap="square" rtlCol="0">
            <a:spAutoFit/>
          </a:bodyPr>
          <a:lstStyle/>
          <a:p>
            <a:r>
              <a:rPr lang="en-US" sz="1000" dirty="0">
                <a:latin typeface="Oriya Sangam MN" charset="0"/>
                <a:ea typeface="Oriya Sangam MN" charset="0"/>
                <a:cs typeface="Oriya Sangam MN" charset="0"/>
              </a:rPr>
              <a:t>As potential tenants are identified, a person-</a:t>
            </a:r>
            <a:r>
              <a:rPr lang="en-US" sz="1000" dirty="0" err="1">
                <a:latin typeface="Oriya Sangam MN" charset="0"/>
                <a:ea typeface="Oriya Sangam MN" charset="0"/>
                <a:cs typeface="Oriya Sangam MN" charset="0"/>
              </a:rPr>
              <a:t>centred</a:t>
            </a:r>
            <a:r>
              <a:rPr lang="en-US" sz="1000" dirty="0">
                <a:latin typeface="Oriya Sangam MN" charset="0"/>
                <a:ea typeface="Oriya Sangam MN" charset="0"/>
                <a:cs typeface="Oriya Sangam MN" charset="0"/>
              </a:rPr>
              <a:t> planning process is a key preparation tool to plan for independent living. It’s important for individuals, families, and their support networks to think through possible scenarios and create plans for how the individual may live the life they want, while getting the appropriate supports they need.</a:t>
            </a:r>
          </a:p>
          <a:p>
            <a:pPr marL="171450" indent="-171450">
              <a:buFont typeface="Arial" charset="0"/>
              <a:buChar char="•"/>
            </a:pPr>
            <a:endParaRPr lang="en-US" sz="1000" dirty="0">
              <a:latin typeface="Oriya Sangam MN" charset="0"/>
              <a:ea typeface="Oriya Sangam MN" charset="0"/>
              <a:cs typeface="Oriya Sangam MN" charset="0"/>
            </a:endParaRPr>
          </a:p>
        </p:txBody>
      </p:sp>
      <p:sp>
        <p:nvSpPr>
          <p:cNvPr id="31" name="TextBox 30"/>
          <p:cNvSpPr txBox="1"/>
          <p:nvPr/>
        </p:nvSpPr>
        <p:spPr>
          <a:xfrm>
            <a:off x="7316295" y="2694363"/>
            <a:ext cx="1721853" cy="523220"/>
          </a:xfrm>
          <a:prstGeom prst="rect">
            <a:avLst/>
          </a:prstGeom>
          <a:noFill/>
        </p:spPr>
        <p:txBody>
          <a:bodyPr wrap="square" rtlCol="0">
            <a:spAutoFit/>
          </a:bodyPr>
          <a:lstStyle/>
          <a:p>
            <a:r>
              <a:rPr lang="en-US" sz="1400" b="1">
                <a:latin typeface="Oriya Sangam MN" charset="0"/>
                <a:ea typeface="Oriya Sangam MN" charset="0"/>
                <a:cs typeface="Oriya Sangam MN" charset="0"/>
              </a:rPr>
              <a:t>Ensure</a:t>
            </a:r>
          </a:p>
          <a:p>
            <a:r>
              <a:rPr lang="en-US" sz="1400" b="1">
                <a:latin typeface="Oriya Sangam MN" charset="0"/>
                <a:ea typeface="Oriya Sangam MN" charset="0"/>
                <a:cs typeface="Oriya Sangam MN" charset="0"/>
              </a:rPr>
              <a:t>Affordability</a:t>
            </a:r>
          </a:p>
        </p:txBody>
      </p:sp>
      <p:cxnSp>
        <p:nvCxnSpPr>
          <p:cNvPr id="32" name="Straight Connector 31"/>
          <p:cNvCxnSpPr/>
          <p:nvPr/>
        </p:nvCxnSpPr>
        <p:spPr>
          <a:xfrm>
            <a:off x="7385267" y="3249771"/>
            <a:ext cx="164163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241696" y="3363227"/>
            <a:ext cx="1934860" cy="1938992"/>
          </a:xfrm>
          <a:prstGeom prst="rect">
            <a:avLst/>
          </a:prstGeom>
          <a:noFill/>
        </p:spPr>
        <p:txBody>
          <a:bodyPr wrap="square" rtlCol="0">
            <a:spAutoFit/>
          </a:bodyPr>
          <a:lstStyle/>
          <a:p>
            <a:r>
              <a:rPr lang="en-US" sz="1000" dirty="0">
                <a:latin typeface="Oriya Sangam MN" charset="0"/>
                <a:ea typeface="Oriya Sangam MN" charset="0"/>
                <a:cs typeface="Oriya Sangam MN" charset="0"/>
              </a:rPr>
              <a:t>Ensuring long-term affordability for individuals maintains stability of tenure. The cost of housing should be affordable, as determined by the person’s income.  This might include personal funding, additional housing supplements, subsidies for the building, employment income, and family contributions.</a:t>
            </a:r>
          </a:p>
        </p:txBody>
      </p:sp>
      <p:sp>
        <p:nvSpPr>
          <p:cNvPr id="36" name="Rectangle 35"/>
          <p:cNvSpPr/>
          <p:nvPr/>
        </p:nvSpPr>
        <p:spPr>
          <a:xfrm>
            <a:off x="1001112" y="1508970"/>
            <a:ext cx="2047154" cy="46598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143012" y="1508969"/>
            <a:ext cx="2047154" cy="46598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mage result for people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347" y="1783410"/>
            <a:ext cx="780233" cy="78023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age result for price tag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9456" y="1913519"/>
            <a:ext cx="630882" cy="63256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6"/>
          <a:stretch>
            <a:fillRect/>
          </a:stretch>
        </p:blipFill>
        <p:spPr>
          <a:xfrm>
            <a:off x="3643890" y="1813802"/>
            <a:ext cx="776790" cy="723689"/>
          </a:xfrm>
          <a:prstGeom prst="rect">
            <a:avLst/>
          </a:prstGeom>
        </p:spPr>
      </p:pic>
      <p:sp>
        <p:nvSpPr>
          <p:cNvPr id="35" name="Pentagon 34">
            <a:extLst>
              <a:ext uri="{FF2B5EF4-FFF2-40B4-BE49-F238E27FC236}">
                <a16:creationId xmlns:a16="http://schemas.microsoft.com/office/drawing/2014/main" id="{119D5841-C53B-DC4E-9835-75A25DD57BA2}"/>
              </a:ext>
            </a:extLst>
          </p:cNvPr>
          <p:cNvSpPr/>
          <p:nvPr/>
        </p:nvSpPr>
        <p:spPr>
          <a:xfrm>
            <a:off x="1033541" y="636271"/>
            <a:ext cx="2344659" cy="558800"/>
          </a:xfrm>
          <a:prstGeom prst="homePlat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hlinkClick r:id="rId7" action="ppaction://hlinksldjump"/>
            <a:extLst>
              <a:ext uri="{FF2B5EF4-FFF2-40B4-BE49-F238E27FC236}">
                <a16:creationId xmlns:a16="http://schemas.microsoft.com/office/drawing/2014/main" id="{1CD5D878-AB6D-3D44-9CCF-E0083CED348B}"/>
              </a:ext>
            </a:extLst>
          </p:cNvPr>
          <p:cNvSpPr txBox="1"/>
          <p:nvPr/>
        </p:nvSpPr>
        <p:spPr>
          <a:xfrm>
            <a:off x="1162442" y="462346"/>
            <a:ext cx="2120813" cy="738664"/>
          </a:xfrm>
          <a:prstGeom prst="rect">
            <a:avLst/>
          </a:prstGeom>
          <a:noFill/>
        </p:spPr>
        <p:txBody>
          <a:bodyPr wrap="square" rtlCol="0">
            <a:spAutoFit/>
          </a:bodyPr>
          <a:lstStyle/>
          <a:p>
            <a:endParaRPr lang="en-US" sz="1400" b="1" dirty="0">
              <a:solidFill>
                <a:schemeClr val="bg1"/>
              </a:solidFill>
              <a:latin typeface="Oriya Sangam MN" charset="0"/>
              <a:ea typeface="Oriya Sangam MN" charset="0"/>
              <a:cs typeface="Oriya Sangam MN" charset="0"/>
            </a:endParaRPr>
          </a:p>
          <a:p>
            <a:r>
              <a:rPr lang="en-US" sz="1400" b="1" dirty="0">
                <a:solidFill>
                  <a:schemeClr val="bg1"/>
                </a:solidFill>
                <a:latin typeface="Oriya Sangam MN" charset="0"/>
                <a:ea typeface="Oriya Sangam MN" charset="0"/>
                <a:cs typeface="Oriya Sangam MN" charset="0"/>
              </a:rPr>
              <a:t>Pathway to </a:t>
            </a:r>
          </a:p>
          <a:p>
            <a:r>
              <a:rPr lang="en-US" sz="1400" b="1" dirty="0">
                <a:solidFill>
                  <a:schemeClr val="bg1"/>
                </a:solidFill>
                <a:latin typeface="Oriya Sangam MN" charset="0"/>
                <a:ea typeface="Oriya Sangam MN" charset="0"/>
                <a:cs typeface="Oriya Sangam MN" charset="0"/>
              </a:rPr>
              <a:t>Creating Housing</a:t>
            </a:r>
            <a:endParaRPr lang="en-US" sz="1400" b="1" dirty="0">
              <a:latin typeface="Oriya Sangam MN" charset="0"/>
              <a:ea typeface="Oriya Sangam MN" charset="0"/>
              <a:cs typeface="Oriya Sangam MN" charset="0"/>
            </a:endParaRPr>
          </a:p>
        </p:txBody>
      </p:sp>
      <p:sp>
        <p:nvSpPr>
          <p:cNvPr id="3" name="Slide Number Placeholder 2"/>
          <p:cNvSpPr>
            <a:spLocks noGrp="1"/>
          </p:cNvSpPr>
          <p:nvPr>
            <p:ph type="sldNum" sz="quarter" idx="12"/>
          </p:nvPr>
        </p:nvSpPr>
        <p:spPr/>
        <p:txBody>
          <a:bodyPr/>
          <a:lstStyle/>
          <a:p>
            <a:fld id="{0ECC8AB7-EC8A-0742-88D4-A0FD04CAACC7}" type="slidenum">
              <a:rPr lang="en-US" b="1" smtClean="0">
                <a:solidFill>
                  <a:srgbClr val="7030A0"/>
                </a:solidFill>
                <a:latin typeface="Oriya Sangam MN" charset="0"/>
                <a:ea typeface="Oriya Sangam MN" charset="0"/>
                <a:cs typeface="Oriya Sangam MN" charset="0"/>
              </a:rPr>
              <a:t>20</a:t>
            </a:fld>
            <a:endParaRPr lang="en-US" b="1" dirty="0">
              <a:solidFill>
                <a:srgbClr val="7030A0"/>
              </a:solidFill>
              <a:latin typeface="Oriya Sangam MN" charset="0"/>
              <a:ea typeface="Oriya Sangam MN" charset="0"/>
              <a:cs typeface="Oriya Sangam MN" charset="0"/>
            </a:endParaRPr>
          </a:p>
        </p:txBody>
      </p:sp>
      <p:sp>
        <p:nvSpPr>
          <p:cNvPr id="47" name="TextBox 46">
            <a:hlinkClick r:id="rId8" action="ppaction://hlinksldjump"/>
          </p:cNvPr>
          <p:cNvSpPr txBox="1"/>
          <p:nvPr/>
        </p:nvSpPr>
        <p:spPr>
          <a:xfrm>
            <a:off x="3450725" y="496757"/>
            <a:ext cx="4737539" cy="646331"/>
          </a:xfrm>
          <a:prstGeom prst="rect">
            <a:avLst/>
          </a:prstGeom>
          <a:noFill/>
        </p:spPr>
        <p:txBody>
          <a:bodyPr wrap="square" rtlCol="0">
            <a:spAutoFit/>
          </a:bodyPr>
          <a:lstStyle/>
          <a:p>
            <a:endParaRPr lang="en-US" b="1" dirty="0">
              <a:latin typeface="Oriya Sangam MN" charset="0"/>
              <a:ea typeface="Oriya Sangam MN" charset="0"/>
              <a:cs typeface="Oriya Sangam MN" charset="0"/>
            </a:endParaRPr>
          </a:p>
          <a:p>
            <a:r>
              <a:rPr lang="en-US" b="1" dirty="0">
                <a:latin typeface="Oriya Sangam MN" charset="0"/>
                <a:ea typeface="Oriya Sangam MN" charset="0"/>
                <a:cs typeface="Oriya Sangam MN" charset="0"/>
              </a:rPr>
              <a:t>Phase 3 : Develop – Tenant Selection</a:t>
            </a:r>
          </a:p>
        </p:txBody>
      </p:sp>
      <p:sp>
        <p:nvSpPr>
          <p:cNvPr id="55" name="Rectangle 54"/>
          <p:cNvSpPr/>
          <p:nvPr/>
        </p:nvSpPr>
        <p:spPr>
          <a:xfrm>
            <a:off x="3048282" y="1508969"/>
            <a:ext cx="2047154" cy="465421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hlinkClick r:id="rId9" action="ppaction://hlinksldjump"/>
          </p:cNvPr>
          <p:cNvSpPr/>
          <p:nvPr/>
        </p:nvSpPr>
        <p:spPr>
          <a:xfrm>
            <a:off x="6700329" y="5756470"/>
            <a:ext cx="438674" cy="4184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a:blip r:embed="rId10"/>
          <a:stretch>
            <a:fillRect/>
          </a:stretch>
        </p:blipFill>
        <p:spPr>
          <a:xfrm>
            <a:off x="6783136" y="5846933"/>
            <a:ext cx="273059" cy="273059"/>
          </a:xfrm>
          <a:prstGeom prst="rect">
            <a:avLst/>
          </a:prstGeom>
        </p:spPr>
      </p:pic>
      <p:sp>
        <p:nvSpPr>
          <p:cNvPr id="38" name="Rectangle 37">
            <a:hlinkClick r:id="rId9" action="ppaction://hlinksldjump"/>
          </p:cNvPr>
          <p:cNvSpPr/>
          <p:nvPr/>
        </p:nvSpPr>
        <p:spPr>
          <a:xfrm>
            <a:off x="4669032" y="5747708"/>
            <a:ext cx="438674" cy="4184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p:cNvPicPr>
            <a:picLocks noChangeAspect="1"/>
          </p:cNvPicPr>
          <p:nvPr/>
        </p:nvPicPr>
        <p:blipFill>
          <a:blip r:embed="rId10"/>
          <a:stretch>
            <a:fillRect/>
          </a:stretch>
        </p:blipFill>
        <p:spPr>
          <a:xfrm>
            <a:off x="4751839" y="5838171"/>
            <a:ext cx="273059" cy="273059"/>
          </a:xfrm>
          <a:prstGeom prst="rect">
            <a:avLst/>
          </a:prstGeom>
        </p:spPr>
      </p:pic>
      <p:sp>
        <p:nvSpPr>
          <p:cNvPr id="52" name="Rectangle 51">
            <a:hlinkClick r:id="rId9" action="ppaction://hlinksldjump"/>
          </p:cNvPr>
          <p:cNvSpPr/>
          <p:nvPr/>
        </p:nvSpPr>
        <p:spPr>
          <a:xfrm>
            <a:off x="2604337" y="5762679"/>
            <a:ext cx="438674" cy="418488"/>
          </a:xfrm>
          <a:prstGeom prst="rect">
            <a:avLst/>
          </a:prstGeom>
          <a:solidFill>
            <a:srgbClr val="7030A0">
              <a:alpha val="57647"/>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p:cNvPicPr>
            <a:picLocks noChangeAspect="1"/>
          </p:cNvPicPr>
          <p:nvPr/>
        </p:nvPicPr>
        <p:blipFill>
          <a:blip r:embed="rId11"/>
          <a:stretch>
            <a:fillRect/>
          </a:stretch>
        </p:blipFill>
        <p:spPr>
          <a:xfrm>
            <a:off x="2697095" y="5874496"/>
            <a:ext cx="263278" cy="211792"/>
          </a:xfrm>
          <a:prstGeom prst="rect">
            <a:avLst/>
          </a:prstGeom>
        </p:spPr>
      </p:pic>
      <p:sp>
        <p:nvSpPr>
          <p:cNvPr id="41" name="Rectangle 40"/>
          <p:cNvSpPr/>
          <p:nvPr/>
        </p:nvSpPr>
        <p:spPr>
          <a:xfrm>
            <a:off x="5098951" y="1505714"/>
            <a:ext cx="2047154" cy="46598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1136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CC8AB7-EC8A-0742-88D4-A0FD04CAACC7}" type="slidenum">
              <a:rPr lang="en-US" b="1" smtClean="0">
                <a:solidFill>
                  <a:srgbClr val="7030A0"/>
                </a:solidFill>
                <a:latin typeface="Oriya Sangam MN" charset="0"/>
                <a:ea typeface="Oriya Sangam MN" charset="0"/>
                <a:cs typeface="Oriya Sangam MN" charset="0"/>
              </a:rPr>
              <a:t>21</a:t>
            </a:fld>
            <a:endParaRPr lang="en-US" b="1" dirty="0">
              <a:solidFill>
                <a:srgbClr val="7030A0"/>
              </a:solidFill>
              <a:latin typeface="Oriya Sangam MN" charset="0"/>
              <a:ea typeface="Oriya Sangam MN" charset="0"/>
              <a:cs typeface="Oriya Sangam MN" charset="0"/>
            </a:endParaRPr>
          </a:p>
        </p:txBody>
      </p:sp>
      <p:sp>
        <p:nvSpPr>
          <p:cNvPr id="3" name="Rectangle 2"/>
          <p:cNvSpPr/>
          <p:nvPr/>
        </p:nvSpPr>
        <p:spPr>
          <a:xfrm>
            <a:off x="-23814" y="0"/>
            <a:ext cx="304800"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20093" y="682752"/>
            <a:ext cx="2866043" cy="512318"/>
          </a:xfrm>
          <a:prstGeom prst="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113482" y="771118"/>
            <a:ext cx="3386857" cy="369332"/>
          </a:xfrm>
          <a:prstGeom prst="rect">
            <a:avLst/>
          </a:prstGeom>
          <a:noFill/>
        </p:spPr>
        <p:txBody>
          <a:bodyPr wrap="square" rtlCol="0">
            <a:spAutoFit/>
          </a:bodyPr>
          <a:lstStyle/>
          <a:p>
            <a:r>
              <a:rPr lang="en-US" b="1" dirty="0">
                <a:latin typeface="Oriya Sangam MN" charset="0"/>
                <a:ea typeface="Oriya Sangam MN" charset="0"/>
                <a:cs typeface="Oriya Sangam MN" charset="0"/>
              </a:rPr>
              <a:t>Select Individuals</a:t>
            </a:r>
          </a:p>
        </p:txBody>
      </p:sp>
      <p:sp>
        <p:nvSpPr>
          <p:cNvPr id="10" name="TextBox 9"/>
          <p:cNvSpPr txBox="1"/>
          <p:nvPr/>
        </p:nvSpPr>
        <p:spPr>
          <a:xfrm>
            <a:off x="892829" y="3955693"/>
            <a:ext cx="4609613" cy="2000548"/>
          </a:xfrm>
          <a:prstGeom prst="rect">
            <a:avLst/>
          </a:prstGeom>
          <a:noFill/>
        </p:spPr>
        <p:txBody>
          <a:bodyPr wrap="square" rtlCol="0">
            <a:spAutoFit/>
          </a:bodyPr>
          <a:lstStyle/>
          <a:p>
            <a:r>
              <a:rPr lang="en-US" sz="1400" b="1" dirty="0">
                <a:latin typeface="Oriya Sangam MN" charset="0"/>
                <a:ea typeface="Oriya Sangam MN" charset="0"/>
                <a:cs typeface="Oriya Sangam MN" charset="0"/>
              </a:rPr>
              <a:t>Description:</a:t>
            </a:r>
          </a:p>
          <a:p>
            <a:pPr marL="171450" indent="-171450">
              <a:buFont typeface="Arial" charset="0"/>
              <a:buChar char="•"/>
            </a:pPr>
            <a:endParaRPr lang="en-US" sz="1400" b="1" dirty="0">
              <a:latin typeface="Oriya Sangam MN" charset="0"/>
              <a:ea typeface="Oriya Sangam MN" charset="0"/>
              <a:cs typeface="Oriya Sangam MN" charset="0"/>
            </a:endParaRPr>
          </a:p>
          <a:p>
            <a:r>
              <a:rPr lang="en-US" sz="1200" dirty="0">
                <a:latin typeface="Oriya Sangam MN" charset="0"/>
                <a:ea typeface="Oriya Sangam MN" charset="0"/>
                <a:cs typeface="Oriya Sangam MN" charset="0"/>
              </a:rPr>
              <a:t>As construction is going on, begin the tenant selection process by talking to individuals and their families, starting from the list of interested parties and those who have been involved throughout the development process. Careful screening and preparation is critical for successful tenancy. If the interest surpasses the number of available homes, there should be a system to prioritize individuals for moving to their own home.</a:t>
            </a:r>
          </a:p>
        </p:txBody>
      </p:sp>
      <p:sp>
        <p:nvSpPr>
          <p:cNvPr id="12" name="TextBox 11"/>
          <p:cNvSpPr txBox="1"/>
          <p:nvPr/>
        </p:nvSpPr>
        <p:spPr>
          <a:xfrm>
            <a:off x="6977209" y="957899"/>
            <a:ext cx="4773679" cy="3416320"/>
          </a:xfrm>
          <a:prstGeom prst="rect">
            <a:avLst/>
          </a:prstGeom>
          <a:noFill/>
        </p:spPr>
        <p:txBody>
          <a:bodyPr wrap="square" rtlCol="0">
            <a:spAutoFit/>
          </a:bodyPr>
          <a:lstStyle/>
          <a:p>
            <a:r>
              <a:rPr lang="en-US" sz="1400" b="1" dirty="0">
                <a:latin typeface="Oriya Sangam MN" charset="0"/>
                <a:ea typeface="Oriya Sangam MN" charset="0"/>
                <a:cs typeface="Oriya Sangam MN" charset="0"/>
              </a:rPr>
              <a:t>Tips:</a:t>
            </a:r>
          </a:p>
          <a:p>
            <a:endParaRPr lang="en-US" sz="1400" b="1" dirty="0">
              <a:latin typeface="Oriya Sangam MN" charset="0"/>
              <a:ea typeface="Oriya Sangam MN" charset="0"/>
              <a:cs typeface="Oriya Sangam MN" charset="0"/>
            </a:endParaRPr>
          </a:p>
          <a:p>
            <a:pPr marL="285750" indent="-285750">
              <a:buFont typeface="Arial" charset="0"/>
              <a:buChar char="•"/>
            </a:pPr>
            <a:r>
              <a:rPr lang="en-CA" sz="1200" dirty="0">
                <a:latin typeface="Oriya Sangam MN" charset="0"/>
                <a:ea typeface="Oriya Sangam MN" charset="0"/>
                <a:cs typeface="Oriya Sangam MN" charset="0"/>
              </a:rPr>
              <a:t>Create a planning team that is dedicated to working with individuals and families; this could include familiar faces, such as support and program staff</a:t>
            </a:r>
          </a:p>
          <a:p>
            <a:pPr marL="285750" indent="-285750">
              <a:buFont typeface="Arial" charset="0"/>
              <a:buChar char="•"/>
            </a:pPr>
            <a:r>
              <a:rPr lang="en-CA" sz="1200" dirty="0">
                <a:latin typeface="Oriya Sangam MN" charset="0"/>
                <a:ea typeface="Oriya Sangam MN" charset="0"/>
                <a:cs typeface="Oriya Sangam MN" charset="0"/>
              </a:rPr>
              <a:t>Have an information session for interested families</a:t>
            </a:r>
          </a:p>
          <a:p>
            <a:pPr marL="285750" indent="-285750">
              <a:buFont typeface="Arial" charset="0"/>
              <a:buChar char="•"/>
            </a:pPr>
            <a:r>
              <a:rPr lang="en-CA" sz="1200" dirty="0">
                <a:latin typeface="Oriya Sangam MN" charset="0"/>
                <a:ea typeface="Oriya Sangam MN" charset="0"/>
                <a:cs typeface="Oriya Sangam MN" charset="0"/>
              </a:rPr>
              <a:t>Conduct one-on-one interviews to identify the needs of the individual and the type of unit they’re interested in</a:t>
            </a:r>
          </a:p>
          <a:p>
            <a:pPr marL="285750" indent="-285750">
              <a:buFont typeface="Arial" charset="0"/>
              <a:buChar char="•"/>
            </a:pPr>
            <a:r>
              <a:rPr lang="en-CA" sz="1200" dirty="0">
                <a:latin typeface="Oriya Sangam MN" charset="0"/>
                <a:ea typeface="Oriya Sangam MN" charset="0"/>
                <a:cs typeface="Oriya Sangam MN" charset="0"/>
              </a:rPr>
              <a:t>Give out homework; have potential tenants start the </a:t>
            </a:r>
            <a:r>
              <a:rPr lang="en-US" sz="1200" dirty="0">
                <a:latin typeface="Oriya Sangam MN" charset="0"/>
                <a:ea typeface="Oriya Sangam MN" charset="0"/>
                <a:cs typeface="Oriya Sangam MN" charset="0"/>
              </a:rPr>
              <a:t>person-</a:t>
            </a:r>
            <a:r>
              <a:rPr lang="en-US" sz="1200" dirty="0" err="1">
                <a:latin typeface="Oriya Sangam MN" charset="0"/>
                <a:ea typeface="Oriya Sangam MN" charset="0"/>
                <a:cs typeface="Oriya Sangam MN" charset="0"/>
              </a:rPr>
              <a:t>centred</a:t>
            </a:r>
            <a:r>
              <a:rPr lang="en-US" sz="1200" dirty="0">
                <a:latin typeface="Oriya Sangam MN" charset="0"/>
                <a:ea typeface="Oriya Sangam MN" charset="0"/>
                <a:cs typeface="Oriya Sangam MN" charset="0"/>
              </a:rPr>
              <a:t> planning process (see Person-</a:t>
            </a:r>
            <a:r>
              <a:rPr lang="en-US" sz="1200" dirty="0" err="1">
                <a:latin typeface="Oriya Sangam MN" charset="0"/>
                <a:ea typeface="Oriya Sangam MN" charset="0"/>
                <a:cs typeface="Oriya Sangam MN" charset="0"/>
              </a:rPr>
              <a:t>Centred</a:t>
            </a:r>
            <a:r>
              <a:rPr lang="en-US" sz="1200" dirty="0">
                <a:latin typeface="Oriya Sangam MN" charset="0"/>
                <a:ea typeface="Oriya Sangam MN" charset="0"/>
                <a:cs typeface="Oriya Sangam MN" charset="0"/>
              </a:rPr>
              <a:t> Planning)</a:t>
            </a:r>
            <a:endParaRPr lang="en-CA" sz="1200" dirty="0">
              <a:latin typeface="Oriya Sangam MN" charset="0"/>
              <a:ea typeface="Oriya Sangam MN" charset="0"/>
              <a:cs typeface="Oriya Sangam MN" charset="0"/>
            </a:endParaRPr>
          </a:p>
          <a:p>
            <a:pPr marL="285750" indent="-285750">
              <a:buFont typeface="Arial" charset="0"/>
              <a:buChar char="•"/>
            </a:pPr>
            <a:r>
              <a:rPr lang="en-CA" sz="1200" dirty="0">
                <a:latin typeface="Oriya Sangam MN" charset="0"/>
                <a:ea typeface="Oriya Sangam MN" charset="0"/>
                <a:cs typeface="Oriya Sangam MN" charset="0"/>
              </a:rPr>
              <a:t>Evaluate candidates and have selected parties give a written expression of interest</a:t>
            </a:r>
            <a:endParaRPr lang="en-US" sz="1200" dirty="0">
              <a:latin typeface="Oriya Sangam MN" charset="0"/>
              <a:ea typeface="Oriya Sangam MN" charset="0"/>
              <a:cs typeface="Oriya Sangam MN" charset="0"/>
            </a:endParaRPr>
          </a:p>
          <a:p>
            <a:pPr marL="285750" indent="-285750">
              <a:buFont typeface="Arial" charset="0"/>
              <a:buChar char="•"/>
            </a:pPr>
            <a:endParaRPr lang="en-CA" sz="1400" dirty="0">
              <a:latin typeface="Oriya Sangam MN" charset="0"/>
              <a:ea typeface="Oriya Sangam MN" charset="0"/>
              <a:cs typeface="Oriya Sangam MN" charset="0"/>
            </a:endParaRPr>
          </a:p>
          <a:p>
            <a:pPr marL="285750" indent="-285750">
              <a:buFont typeface="Arial" charset="0"/>
              <a:buChar char="•"/>
            </a:pPr>
            <a:endParaRPr lang="en-US" sz="1400" dirty="0">
              <a:latin typeface="Oriya Sangam MN" charset="0"/>
              <a:ea typeface="Oriya Sangam MN" charset="0"/>
              <a:cs typeface="Oriya Sangam MN" charset="0"/>
            </a:endParaRPr>
          </a:p>
          <a:p>
            <a:pPr marL="285750" indent="-285750">
              <a:buFont typeface="Arial" charset="0"/>
              <a:buChar char="•"/>
            </a:pPr>
            <a:endParaRPr lang="en-US" sz="1400" dirty="0">
              <a:latin typeface="Oriya Sangam MN" charset="0"/>
              <a:ea typeface="Oriya Sangam MN" charset="0"/>
              <a:cs typeface="Oriya Sangam MN" charset="0"/>
            </a:endParaRPr>
          </a:p>
          <a:p>
            <a:pPr marL="285750" indent="-285750">
              <a:buFont typeface="Arial" charset="0"/>
              <a:buChar char="•"/>
            </a:pPr>
            <a:endParaRPr lang="en-US" sz="1400" dirty="0">
              <a:latin typeface="Oriya Sangam MN" charset="0"/>
              <a:ea typeface="Oriya Sangam MN" charset="0"/>
              <a:cs typeface="Oriya Sangam MN" charset="0"/>
            </a:endParaRPr>
          </a:p>
        </p:txBody>
      </p:sp>
      <p:cxnSp>
        <p:nvCxnSpPr>
          <p:cNvPr id="14" name="Straight Connector 13"/>
          <p:cNvCxnSpPr/>
          <p:nvPr/>
        </p:nvCxnSpPr>
        <p:spPr>
          <a:xfrm>
            <a:off x="6336159" y="0"/>
            <a:ext cx="0" cy="685800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6" name="Picture 2" descr="mage result for peopl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6073" y="2077830"/>
            <a:ext cx="1662418" cy="1662418"/>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1010946" y="1201361"/>
            <a:ext cx="1939576" cy="318970"/>
          </a:xfrm>
          <a:prstGeom prst="rect">
            <a:avLst/>
          </a:prstGeom>
          <a:solidFill>
            <a:srgbClr val="7030A0">
              <a:alpha val="57647"/>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033541" y="1240353"/>
            <a:ext cx="2633082" cy="276999"/>
          </a:xfrm>
          <a:prstGeom prst="rect">
            <a:avLst/>
          </a:prstGeom>
          <a:noFill/>
        </p:spPr>
        <p:txBody>
          <a:bodyPr wrap="square" rtlCol="0">
            <a:spAutoFit/>
          </a:bodyPr>
          <a:lstStyle/>
          <a:p>
            <a:r>
              <a:rPr lang="en-US" sz="1200" b="1" dirty="0">
                <a:solidFill>
                  <a:schemeClr val="bg1"/>
                </a:solidFill>
                <a:latin typeface="Oriya Sangam MN" charset="0"/>
                <a:ea typeface="Oriya Sangam MN" charset="0"/>
                <a:cs typeface="Oriya Sangam MN" charset="0"/>
              </a:rPr>
              <a:t>Guide            Develop</a:t>
            </a:r>
          </a:p>
        </p:txBody>
      </p:sp>
      <p:pic>
        <p:nvPicPr>
          <p:cNvPr id="20" name="Picture 19"/>
          <p:cNvPicPr>
            <a:picLocks noChangeAspect="1"/>
          </p:cNvPicPr>
          <p:nvPr/>
        </p:nvPicPr>
        <p:blipFill>
          <a:blip r:embed="rId4"/>
          <a:stretch>
            <a:fillRect/>
          </a:stretch>
        </p:blipFill>
        <p:spPr>
          <a:xfrm>
            <a:off x="1711827" y="1250052"/>
            <a:ext cx="263278" cy="211792"/>
          </a:xfrm>
          <a:prstGeom prst="rect">
            <a:avLst/>
          </a:prstGeom>
        </p:spPr>
      </p:pic>
      <p:sp>
        <p:nvSpPr>
          <p:cNvPr id="21" name="TextBox 20"/>
          <p:cNvSpPr txBox="1"/>
          <p:nvPr/>
        </p:nvSpPr>
        <p:spPr>
          <a:xfrm>
            <a:off x="7233514" y="3812471"/>
            <a:ext cx="4316035" cy="2123658"/>
          </a:xfrm>
          <a:prstGeom prst="rect">
            <a:avLst/>
          </a:prstGeom>
          <a:noFill/>
        </p:spPr>
        <p:txBody>
          <a:bodyPr wrap="square" rtlCol="0">
            <a:spAutoFit/>
          </a:bodyPr>
          <a:lstStyle/>
          <a:p>
            <a:endParaRPr lang="en-US" sz="1200" b="1" dirty="0">
              <a:solidFill>
                <a:srgbClr val="7030A0"/>
              </a:solidFill>
              <a:latin typeface="Oriya Sangam MN" charset="0"/>
              <a:ea typeface="Oriya Sangam MN" charset="0"/>
              <a:cs typeface="Oriya Sangam MN" charset="0"/>
            </a:endParaRPr>
          </a:p>
          <a:p>
            <a:pPr marL="171450" indent="-171450">
              <a:buFont typeface="Arial" charset="0"/>
              <a:buChar char="•"/>
            </a:pPr>
            <a:r>
              <a:rPr lang="en-US" sz="1200" dirty="0">
                <a:solidFill>
                  <a:srgbClr val="7030A0"/>
                </a:solidFill>
                <a:latin typeface="Oriya Sangam MN" charset="0"/>
                <a:ea typeface="Oriya Sangam MN" charset="0"/>
                <a:cs typeface="Oriya Sangam MN" charset="0"/>
              </a:rPr>
              <a:t>Level of urgency (e.g. aging parents, poor current living situation, deinstitutionalization)</a:t>
            </a:r>
          </a:p>
          <a:p>
            <a:pPr marL="171450" indent="-171450">
              <a:buFont typeface="Arial" charset="0"/>
              <a:buChar char="•"/>
            </a:pPr>
            <a:r>
              <a:rPr lang="en-US" sz="1200" dirty="0">
                <a:solidFill>
                  <a:srgbClr val="7030A0"/>
                </a:solidFill>
                <a:latin typeface="Oriya Sangam MN" charset="0"/>
                <a:ea typeface="Oriya Sangam MN" charset="0"/>
                <a:cs typeface="Oriya Sangam MN" charset="0"/>
              </a:rPr>
              <a:t>Commitment from individual and circle of support to do the planning </a:t>
            </a:r>
          </a:p>
          <a:p>
            <a:pPr marL="171450" indent="-171450">
              <a:buFont typeface="Arial" charset="0"/>
              <a:buChar char="•"/>
            </a:pPr>
            <a:r>
              <a:rPr lang="en-US" sz="1200" dirty="0">
                <a:solidFill>
                  <a:srgbClr val="7030A0"/>
                </a:solidFill>
                <a:latin typeface="Oriya Sangam MN" charset="0"/>
                <a:ea typeface="Oriya Sangam MN" charset="0"/>
                <a:cs typeface="Oriya Sangam MN" charset="0"/>
              </a:rPr>
              <a:t>Ability to afford housing and living expenses</a:t>
            </a:r>
          </a:p>
          <a:p>
            <a:pPr marL="171450" indent="-171450">
              <a:buFont typeface="Arial" charset="0"/>
              <a:buChar char="•"/>
            </a:pPr>
            <a:r>
              <a:rPr lang="en-US" sz="1200" dirty="0">
                <a:solidFill>
                  <a:srgbClr val="7030A0"/>
                </a:solidFill>
                <a:latin typeface="Oriya Sangam MN" charset="0"/>
                <a:ea typeface="Oriya Sangam MN" charset="0"/>
                <a:cs typeface="Oriya Sangam MN" charset="0"/>
              </a:rPr>
              <a:t>Readiness to move</a:t>
            </a:r>
          </a:p>
          <a:p>
            <a:pPr marL="171450" indent="-171450">
              <a:buFont typeface="Arial" charset="0"/>
              <a:buChar char="•"/>
            </a:pPr>
            <a:r>
              <a:rPr lang="en-US" sz="1200" dirty="0">
                <a:solidFill>
                  <a:srgbClr val="7030A0"/>
                </a:solidFill>
                <a:latin typeface="Oriya Sangam MN" charset="0"/>
                <a:ea typeface="Oriya Sangam MN" charset="0"/>
                <a:cs typeface="Oriya Sangam MN" charset="0"/>
              </a:rPr>
              <a:t>Interest in moving</a:t>
            </a:r>
            <a:endParaRPr lang="en-CA" sz="1200" dirty="0">
              <a:solidFill>
                <a:srgbClr val="7030A0"/>
              </a:solidFill>
              <a:latin typeface="Oriya Sangam MN" charset="0"/>
              <a:ea typeface="Oriya Sangam MN" charset="0"/>
              <a:cs typeface="Oriya Sangam MN" charset="0"/>
            </a:endParaRPr>
          </a:p>
          <a:p>
            <a:pPr marL="285750" indent="-285750">
              <a:buFont typeface="Wingdings" charset="2"/>
              <a:buChar char="q"/>
            </a:pPr>
            <a:endParaRPr lang="en-CA" sz="1200" dirty="0">
              <a:solidFill>
                <a:srgbClr val="7030A0"/>
              </a:solidFill>
              <a:latin typeface="Oriya Sangam MN" charset="0"/>
              <a:ea typeface="Oriya Sangam MN" charset="0"/>
              <a:cs typeface="Oriya Sangam MN" charset="0"/>
            </a:endParaRPr>
          </a:p>
          <a:p>
            <a:pPr marL="285750" indent="-285750">
              <a:buFont typeface="Wingdings" charset="2"/>
              <a:buChar char="q"/>
            </a:pPr>
            <a:endParaRPr lang="en-CA" sz="1200" dirty="0">
              <a:solidFill>
                <a:srgbClr val="7030A0"/>
              </a:solidFill>
              <a:latin typeface="Oriya Sangam MN" charset="0"/>
              <a:ea typeface="Oriya Sangam MN" charset="0"/>
              <a:cs typeface="Oriya Sangam MN" charset="0"/>
            </a:endParaRPr>
          </a:p>
          <a:p>
            <a:pPr marL="285750" indent="-285750">
              <a:buFont typeface="Wingdings" charset="2"/>
              <a:buChar char="q"/>
            </a:pPr>
            <a:endParaRPr lang="en-US" sz="1200" dirty="0">
              <a:solidFill>
                <a:srgbClr val="7030A0"/>
              </a:solidFill>
              <a:latin typeface="Oriya Sangam MN" charset="0"/>
              <a:ea typeface="Oriya Sangam MN" charset="0"/>
              <a:cs typeface="Oriya Sangam MN" charset="0"/>
            </a:endParaRPr>
          </a:p>
        </p:txBody>
      </p:sp>
      <p:sp>
        <p:nvSpPr>
          <p:cNvPr id="22" name="TextBox 21"/>
          <p:cNvSpPr txBox="1"/>
          <p:nvPr/>
        </p:nvSpPr>
        <p:spPr>
          <a:xfrm>
            <a:off x="6969143" y="3601748"/>
            <a:ext cx="5505307" cy="276999"/>
          </a:xfrm>
          <a:prstGeom prst="rect">
            <a:avLst/>
          </a:prstGeom>
          <a:noFill/>
        </p:spPr>
        <p:txBody>
          <a:bodyPr wrap="square" rtlCol="0">
            <a:spAutoFit/>
          </a:bodyPr>
          <a:lstStyle/>
          <a:p>
            <a:r>
              <a:rPr lang="en-US" sz="1200" b="1" dirty="0">
                <a:solidFill>
                  <a:srgbClr val="7030A0"/>
                </a:solidFill>
                <a:latin typeface="Oriya Sangam MN" charset="0"/>
                <a:ea typeface="Oriya Sangam MN" charset="0"/>
                <a:cs typeface="Oriya Sangam MN" charset="0"/>
              </a:rPr>
              <a:t>Sample Selection Priority Criteria</a:t>
            </a:r>
          </a:p>
        </p:txBody>
      </p:sp>
      <p:sp>
        <p:nvSpPr>
          <p:cNvPr id="23" name="Rectangle 22"/>
          <p:cNvSpPr/>
          <p:nvPr/>
        </p:nvSpPr>
        <p:spPr>
          <a:xfrm>
            <a:off x="7066680" y="3863269"/>
            <a:ext cx="4482869" cy="142718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3612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10600" y="6365315"/>
            <a:ext cx="2743200" cy="365125"/>
          </a:xfrm>
        </p:spPr>
        <p:txBody>
          <a:bodyPr/>
          <a:lstStyle/>
          <a:p>
            <a:fld id="{0ECC8AB7-EC8A-0742-88D4-A0FD04CAACC7}" type="slidenum">
              <a:rPr lang="en-US" b="1" smtClean="0">
                <a:solidFill>
                  <a:srgbClr val="7030A0"/>
                </a:solidFill>
                <a:latin typeface="Oriya Sangam MN" charset="0"/>
                <a:ea typeface="Oriya Sangam MN" charset="0"/>
                <a:cs typeface="Oriya Sangam MN" charset="0"/>
              </a:rPr>
              <a:t>22</a:t>
            </a:fld>
            <a:endParaRPr lang="en-US" b="1" dirty="0">
              <a:solidFill>
                <a:srgbClr val="7030A0"/>
              </a:solidFill>
              <a:latin typeface="Oriya Sangam MN" charset="0"/>
              <a:ea typeface="Oriya Sangam MN" charset="0"/>
              <a:cs typeface="Oriya Sangam MN" charset="0"/>
            </a:endParaRPr>
          </a:p>
        </p:txBody>
      </p:sp>
      <p:sp>
        <p:nvSpPr>
          <p:cNvPr id="3" name="Rectangle 2"/>
          <p:cNvSpPr/>
          <p:nvPr/>
        </p:nvSpPr>
        <p:spPr>
          <a:xfrm>
            <a:off x="-23814" y="0"/>
            <a:ext cx="304800"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20093" y="682752"/>
            <a:ext cx="3295233" cy="512318"/>
          </a:xfrm>
          <a:prstGeom prst="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113482" y="771118"/>
            <a:ext cx="3386857" cy="369332"/>
          </a:xfrm>
          <a:prstGeom prst="rect">
            <a:avLst/>
          </a:prstGeom>
          <a:noFill/>
        </p:spPr>
        <p:txBody>
          <a:bodyPr wrap="square" rtlCol="0">
            <a:spAutoFit/>
          </a:bodyPr>
          <a:lstStyle/>
          <a:p>
            <a:r>
              <a:rPr lang="en-US" b="1" dirty="0">
                <a:latin typeface="Oriya Sangam MN" charset="0"/>
                <a:ea typeface="Oriya Sangam MN" charset="0"/>
                <a:cs typeface="Oriya Sangam MN" charset="0"/>
              </a:rPr>
              <a:t>Person-</a:t>
            </a:r>
            <a:r>
              <a:rPr lang="en-US" b="1" dirty="0" err="1">
                <a:latin typeface="Oriya Sangam MN" charset="0"/>
                <a:ea typeface="Oriya Sangam MN" charset="0"/>
                <a:cs typeface="Oriya Sangam MN" charset="0"/>
              </a:rPr>
              <a:t>Centred</a:t>
            </a:r>
            <a:r>
              <a:rPr lang="en-US" b="1" dirty="0">
                <a:latin typeface="Oriya Sangam MN" charset="0"/>
                <a:ea typeface="Oriya Sangam MN" charset="0"/>
                <a:cs typeface="Oriya Sangam MN" charset="0"/>
              </a:rPr>
              <a:t> Planning</a:t>
            </a:r>
          </a:p>
        </p:txBody>
      </p:sp>
      <p:sp>
        <p:nvSpPr>
          <p:cNvPr id="10" name="TextBox 9"/>
          <p:cNvSpPr txBox="1"/>
          <p:nvPr/>
        </p:nvSpPr>
        <p:spPr>
          <a:xfrm>
            <a:off x="892829" y="3955693"/>
            <a:ext cx="4609613" cy="3016210"/>
          </a:xfrm>
          <a:prstGeom prst="rect">
            <a:avLst/>
          </a:prstGeom>
          <a:noFill/>
        </p:spPr>
        <p:txBody>
          <a:bodyPr wrap="square" rtlCol="0">
            <a:spAutoFit/>
          </a:bodyPr>
          <a:lstStyle/>
          <a:p>
            <a:r>
              <a:rPr lang="en-US" sz="1400" b="1" dirty="0">
                <a:latin typeface="Oriya Sangam MN" charset="0"/>
                <a:ea typeface="Oriya Sangam MN" charset="0"/>
                <a:cs typeface="Oriya Sangam MN" charset="0"/>
              </a:rPr>
              <a:t>Description:</a:t>
            </a:r>
          </a:p>
          <a:p>
            <a:pPr marL="171450" indent="-171450">
              <a:buFont typeface="Arial" charset="0"/>
              <a:buChar char="•"/>
            </a:pPr>
            <a:endParaRPr lang="en-US" sz="1400" b="1" dirty="0">
              <a:latin typeface="Oriya Sangam MN" charset="0"/>
              <a:ea typeface="Oriya Sangam MN" charset="0"/>
              <a:cs typeface="Oriya Sangam MN" charset="0"/>
            </a:endParaRPr>
          </a:p>
          <a:p>
            <a:r>
              <a:rPr lang="en-US" sz="1200" dirty="0">
                <a:latin typeface="Oriya Sangam MN" charset="0"/>
                <a:ea typeface="Oriya Sangam MN" charset="0"/>
                <a:cs typeface="Oriya Sangam MN" charset="0"/>
              </a:rPr>
              <a:t>Person-</a:t>
            </a:r>
            <a:r>
              <a:rPr lang="en-US" sz="1200" dirty="0" err="1">
                <a:latin typeface="Oriya Sangam MN" charset="0"/>
                <a:ea typeface="Oriya Sangam MN" charset="0"/>
                <a:cs typeface="Oriya Sangam MN" charset="0"/>
              </a:rPr>
              <a:t>centred</a:t>
            </a:r>
            <a:r>
              <a:rPr lang="en-US" sz="1200" dirty="0">
                <a:latin typeface="Oriya Sangam MN" charset="0"/>
                <a:ea typeface="Oriya Sangam MN" charset="0"/>
                <a:cs typeface="Oriya Sangam MN" charset="0"/>
              </a:rPr>
              <a:t> planning is a way to prepare and plan for independent living. It uses processes, methods, and tools to understand what is important to a person in their everyday life and what others can do to understand and support them. This process can help to empower individuals, while thinking about risks and how to mitigate them. This tool is adapted from the Semiahoo House Society’s person-</a:t>
            </a:r>
            <a:r>
              <a:rPr lang="en-US" sz="1200" dirty="0" err="1">
                <a:latin typeface="Oriya Sangam MN" charset="0"/>
                <a:ea typeface="Oriya Sangam MN" charset="0"/>
                <a:cs typeface="Oriya Sangam MN" charset="0"/>
              </a:rPr>
              <a:t>centred</a:t>
            </a:r>
            <a:r>
              <a:rPr lang="en-US" sz="1200" dirty="0">
                <a:latin typeface="Oriya Sangam MN" charset="0"/>
                <a:ea typeface="Oriya Sangam MN" charset="0"/>
                <a:cs typeface="Oriya Sangam MN" charset="0"/>
              </a:rPr>
              <a:t> practices, which includes materials developed by the Learning Community for Person </a:t>
            </a:r>
            <a:r>
              <a:rPr lang="en-US" sz="1200" dirty="0" err="1">
                <a:latin typeface="Oriya Sangam MN" charset="0"/>
                <a:ea typeface="Oriya Sangam MN" charset="0"/>
                <a:cs typeface="Oriya Sangam MN" charset="0"/>
              </a:rPr>
              <a:t>Centred</a:t>
            </a:r>
            <a:r>
              <a:rPr lang="en-US" sz="1200" dirty="0">
                <a:latin typeface="Oriya Sangam MN" charset="0"/>
                <a:ea typeface="Oriya Sangam MN" charset="0"/>
                <a:cs typeface="Oriya Sangam MN" charset="0"/>
              </a:rPr>
              <a:t> Practices.</a:t>
            </a:r>
          </a:p>
          <a:p>
            <a:endParaRPr lang="en-US" sz="1400" dirty="0">
              <a:latin typeface="Oriya Sangam MN" charset="0"/>
              <a:ea typeface="Oriya Sangam MN" charset="0"/>
              <a:cs typeface="Oriya Sangam MN" charset="0"/>
            </a:endParaRPr>
          </a:p>
          <a:p>
            <a:endParaRPr lang="en-US" sz="1400" dirty="0">
              <a:latin typeface="Oriya Sangam MN" charset="0"/>
              <a:ea typeface="Oriya Sangam MN" charset="0"/>
              <a:cs typeface="Oriya Sangam MN" charset="0"/>
            </a:endParaRPr>
          </a:p>
          <a:p>
            <a:endParaRPr lang="en-US" sz="1400" dirty="0"/>
          </a:p>
        </p:txBody>
      </p:sp>
      <p:cxnSp>
        <p:nvCxnSpPr>
          <p:cNvPr id="14" name="Straight Connector 13"/>
          <p:cNvCxnSpPr/>
          <p:nvPr/>
        </p:nvCxnSpPr>
        <p:spPr>
          <a:xfrm>
            <a:off x="6336159" y="0"/>
            <a:ext cx="0" cy="685800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a:stretch>
            <a:fillRect/>
          </a:stretch>
        </p:blipFill>
        <p:spPr>
          <a:xfrm>
            <a:off x="2112913" y="1941600"/>
            <a:ext cx="1600844" cy="1491411"/>
          </a:xfrm>
          <a:prstGeom prst="rect">
            <a:avLst/>
          </a:prstGeom>
        </p:spPr>
      </p:pic>
      <p:sp>
        <p:nvSpPr>
          <p:cNvPr id="15" name="Rectangle 14"/>
          <p:cNvSpPr/>
          <p:nvPr/>
        </p:nvSpPr>
        <p:spPr>
          <a:xfrm>
            <a:off x="1010946" y="1201361"/>
            <a:ext cx="1939576" cy="318970"/>
          </a:xfrm>
          <a:prstGeom prst="rect">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1033541" y="1240353"/>
            <a:ext cx="2633082" cy="276999"/>
          </a:xfrm>
          <a:prstGeom prst="rect">
            <a:avLst/>
          </a:prstGeom>
          <a:noFill/>
        </p:spPr>
        <p:txBody>
          <a:bodyPr wrap="square" rtlCol="0">
            <a:spAutoFit/>
          </a:bodyPr>
          <a:lstStyle/>
          <a:p>
            <a:r>
              <a:rPr lang="en-US" sz="1200" b="1" dirty="0">
                <a:solidFill>
                  <a:schemeClr val="bg1"/>
                </a:solidFill>
                <a:latin typeface="Oriya Sangam MN" charset="0"/>
                <a:ea typeface="Oriya Sangam MN" charset="0"/>
                <a:cs typeface="Oriya Sangam MN" charset="0"/>
              </a:rPr>
              <a:t>Tool            Develop</a:t>
            </a:r>
          </a:p>
        </p:txBody>
      </p:sp>
      <p:pic>
        <p:nvPicPr>
          <p:cNvPr id="18" name="Picture 17"/>
          <p:cNvPicPr>
            <a:picLocks noChangeAspect="1"/>
          </p:cNvPicPr>
          <p:nvPr/>
        </p:nvPicPr>
        <p:blipFill>
          <a:blip r:embed="rId4"/>
          <a:stretch>
            <a:fillRect/>
          </a:stretch>
        </p:blipFill>
        <p:spPr>
          <a:xfrm>
            <a:off x="1599841" y="1256031"/>
            <a:ext cx="194818" cy="194818"/>
          </a:xfrm>
          <a:prstGeom prst="rect">
            <a:avLst/>
          </a:prstGeom>
        </p:spPr>
      </p:pic>
      <p:sp>
        <p:nvSpPr>
          <p:cNvPr id="21" name="TextBox 20"/>
          <p:cNvSpPr txBox="1"/>
          <p:nvPr/>
        </p:nvSpPr>
        <p:spPr>
          <a:xfrm>
            <a:off x="6969142" y="1240353"/>
            <a:ext cx="4588473" cy="4524315"/>
          </a:xfrm>
          <a:prstGeom prst="rect">
            <a:avLst/>
          </a:prstGeom>
          <a:noFill/>
        </p:spPr>
        <p:txBody>
          <a:bodyPr wrap="square" rtlCol="0">
            <a:spAutoFit/>
          </a:bodyPr>
          <a:lstStyle/>
          <a:p>
            <a:r>
              <a:rPr lang="en-US" sz="1400" b="1" dirty="0">
                <a:latin typeface="Oriya Sangam MN" charset="0"/>
                <a:ea typeface="Oriya Sangam MN" charset="0"/>
                <a:cs typeface="Oriya Sangam MN" charset="0"/>
              </a:rPr>
              <a:t>In action:</a:t>
            </a:r>
          </a:p>
          <a:p>
            <a:endParaRPr lang="en-US" sz="1400" b="1" dirty="0">
              <a:latin typeface="Oriya Sangam MN" charset="0"/>
              <a:ea typeface="Oriya Sangam MN" charset="0"/>
              <a:cs typeface="Oriya Sangam MN" charset="0"/>
            </a:endParaRPr>
          </a:p>
          <a:p>
            <a:pPr marL="285750" indent="-285750">
              <a:buFont typeface="Arial" charset="0"/>
              <a:buChar char="•"/>
            </a:pPr>
            <a:r>
              <a:rPr lang="en-CA" sz="1200" b="1" dirty="0">
                <a:latin typeface="Oriya Sangam MN" charset="0"/>
                <a:ea typeface="Oriya Sangam MN" charset="0"/>
                <a:cs typeface="Oriya Sangam MN" charset="0"/>
              </a:rPr>
              <a:t>Format: </a:t>
            </a:r>
            <a:r>
              <a:rPr lang="en-CA" sz="1200" dirty="0">
                <a:latin typeface="Oriya Sangam MN" charset="0"/>
                <a:ea typeface="Oriya Sangam MN" charset="0"/>
                <a:cs typeface="Oriya Sangam MN" charset="0"/>
              </a:rPr>
              <a:t>Person-centred planning can involve a combination of group sessions, one-on-ones, and conversations between the individual and their family or circle. </a:t>
            </a:r>
          </a:p>
          <a:p>
            <a:pPr marL="285750" indent="-285750">
              <a:buFont typeface="Arial" charset="0"/>
              <a:buChar char="•"/>
            </a:pPr>
            <a:r>
              <a:rPr lang="en-CA" sz="1200" b="1" dirty="0">
                <a:latin typeface="Oriya Sangam MN" charset="0"/>
                <a:ea typeface="Oriya Sangam MN" charset="0"/>
                <a:cs typeface="Oriya Sangam MN" charset="0"/>
              </a:rPr>
              <a:t>Method:</a:t>
            </a:r>
          </a:p>
          <a:p>
            <a:pPr marL="742950" lvl="1" indent="-285750">
              <a:buFont typeface="Courier New" charset="0"/>
              <a:buChar char="o"/>
            </a:pPr>
            <a:r>
              <a:rPr lang="en-CA" sz="1200" dirty="0">
                <a:latin typeface="Oriya Sangam MN" charset="0"/>
                <a:ea typeface="Oriya Sangam MN" charset="0"/>
                <a:cs typeface="Oriya Sangam MN" charset="0"/>
              </a:rPr>
              <a:t>Part one: </a:t>
            </a:r>
            <a:r>
              <a:rPr lang="en-US" sz="1200" dirty="0">
                <a:latin typeface="Oriya Sangam MN" charset="0"/>
                <a:ea typeface="Oriya Sangam MN" charset="0"/>
                <a:cs typeface="Oriya Sangam MN" charset="0"/>
              </a:rPr>
              <a:t>Exploring how an individual wants to live their life and how they want/need to be supported (</a:t>
            </a:r>
            <a:r>
              <a:rPr lang="en-US" sz="1200" b="1" dirty="0">
                <a:latin typeface="Oriya Sangam MN" charset="0"/>
                <a:ea typeface="Oriya Sangam MN" charset="0"/>
                <a:cs typeface="Oriya Sangam MN" charset="0"/>
              </a:rPr>
              <a:t>see </a:t>
            </a:r>
            <a:r>
              <a:rPr lang="en-US" sz="1200" b="1" dirty="0">
                <a:solidFill>
                  <a:srgbClr val="7030A0"/>
                </a:solidFill>
                <a:latin typeface="Oriya Sangam MN" charset="0"/>
                <a:ea typeface="Oriya Sangam MN" charset="0"/>
                <a:cs typeface="Oriya Sangam MN" charset="0"/>
              </a:rPr>
              <a:t>Person-</a:t>
            </a:r>
            <a:r>
              <a:rPr lang="en-US" sz="1200" b="1" dirty="0" err="1">
                <a:solidFill>
                  <a:srgbClr val="7030A0"/>
                </a:solidFill>
                <a:latin typeface="Oriya Sangam MN" charset="0"/>
                <a:ea typeface="Oriya Sangam MN" charset="0"/>
                <a:cs typeface="Oriya Sangam MN" charset="0"/>
              </a:rPr>
              <a:t>Centred</a:t>
            </a:r>
            <a:r>
              <a:rPr lang="en-US" sz="1200" b="1" dirty="0">
                <a:solidFill>
                  <a:srgbClr val="7030A0"/>
                </a:solidFill>
                <a:latin typeface="Oriya Sangam MN" charset="0"/>
                <a:ea typeface="Oriya Sangam MN" charset="0"/>
                <a:cs typeface="Oriya Sangam MN" charset="0"/>
              </a:rPr>
              <a:t> Planning Part 1</a:t>
            </a:r>
            <a:r>
              <a:rPr lang="en-US" sz="1200" b="1" dirty="0">
                <a:latin typeface="Oriya Sangam MN" charset="0"/>
                <a:ea typeface="Oriya Sangam MN" charset="0"/>
                <a:cs typeface="Oriya Sangam MN" charset="0"/>
              </a:rPr>
              <a:t> attachment)</a:t>
            </a:r>
          </a:p>
          <a:p>
            <a:pPr marL="742950" lvl="1" indent="-285750">
              <a:buFont typeface="Courier New" charset="0"/>
              <a:buChar char="o"/>
            </a:pPr>
            <a:endParaRPr lang="en-US" sz="1200" b="1" dirty="0">
              <a:latin typeface="Oriya Sangam MN" charset="0"/>
              <a:ea typeface="Oriya Sangam MN" charset="0"/>
              <a:cs typeface="Oriya Sangam MN" charset="0"/>
            </a:endParaRPr>
          </a:p>
          <a:p>
            <a:pPr marL="742950" lvl="1" indent="-285750">
              <a:buFont typeface="Courier New" charset="0"/>
              <a:buChar char="o"/>
            </a:pPr>
            <a:r>
              <a:rPr lang="en-CA" sz="1200" dirty="0">
                <a:latin typeface="Oriya Sangam MN" charset="0"/>
                <a:ea typeface="Oriya Sangam MN" charset="0"/>
                <a:cs typeface="Oriya Sangam MN" charset="0"/>
              </a:rPr>
              <a:t>Part two: </a:t>
            </a:r>
            <a:r>
              <a:rPr lang="en-US" sz="1200" dirty="0">
                <a:latin typeface="Oriya Sangam MN" charset="0"/>
                <a:ea typeface="Oriya Sangam MN" charset="0"/>
                <a:cs typeface="Oriya Sangam MN" charset="0"/>
              </a:rPr>
              <a:t>Thinking about what the future might look like (</a:t>
            </a:r>
            <a:r>
              <a:rPr lang="en-US" sz="1200" b="1" dirty="0">
                <a:latin typeface="Oriya Sangam MN" charset="0"/>
                <a:ea typeface="Oriya Sangam MN" charset="0"/>
                <a:cs typeface="Oriya Sangam MN" charset="0"/>
              </a:rPr>
              <a:t>see </a:t>
            </a:r>
            <a:r>
              <a:rPr lang="en-US" sz="1200" b="1" dirty="0">
                <a:solidFill>
                  <a:srgbClr val="7030A0"/>
                </a:solidFill>
                <a:latin typeface="Oriya Sangam MN" charset="0"/>
                <a:ea typeface="Oriya Sangam MN" charset="0"/>
                <a:cs typeface="Oriya Sangam MN" charset="0"/>
              </a:rPr>
              <a:t>Person-</a:t>
            </a:r>
            <a:r>
              <a:rPr lang="en-US" sz="1200" b="1" dirty="0" err="1">
                <a:solidFill>
                  <a:srgbClr val="7030A0"/>
                </a:solidFill>
                <a:latin typeface="Oriya Sangam MN" charset="0"/>
                <a:ea typeface="Oriya Sangam MN" charset="0"/>
                <a:cs typeface="Oriya Sangam MN" charset="0"/>
              </a:rPr>
              <a:t>Centred</a:t>
            </a:r>
            <a:r>
              <a:rPr lang="en-US" sz="1200" b="1" dirty="0">
                <a:solidFill>
                  <a:srgbClr val="7030A0"/>
                </a:solidFill>
                <a:latin typeface="Oriya Sangam MN" charset="0"/>
                <a:ea typeface="Oriya Sangam MN" charset="0"/>
                <a:cs typeface="Oriya Sangam MN" charset="0"/>
              </a:rPr>
              <a:t> Planning Part 2 </a:t>
            </a:r>
            <a:r>
              <a:rPr lang="en-US" sz="1200" b="1" dirty="0">
                <a:latin typeface="Oriya Sangam MN" charset="0"/>
                <a:ea typeface="Oriya Sangam MN" charset="0"/>
                <a:cs typeface="Oriya Sangam MN" charset="0"/>
              </a:rPr>
              <a:t>attachment)</a:t>
            </a:r>
          </a:p>
          <a:p>
            <a:pPr marL="742950" lvl="1" indent="-285750">
              <a:buFont typeface="Courier New" charset="0"/>
              <a:buChar char="o"/>
            </a:pPr>
            <a:endParaRPr lang="en-US" sz="1200" b="1" dirty="0">
              <a:latin typeface="Oriya Sangam MN" charset="0"/>
              <a:ea typeface="Oriya Sangam MN" charset="0"/>
              <a:cs typeface="Oriya Sangam MN" charset="0"/>
            </a:endParaRPr>
          </a:p>
          <a:p>
            <a:pPr marL="742950" lvl="1" indent="-285750">
              <a:buFont typeface="Courier New" charset="0"/>
              <a:buChar char="o"/>
            </a:pPr>
            <a:r>
              <a:rPr lang="en-US" sz="1200" dirty="0">
                <a:latin typeface="Oriya Sangam MN" charset="0"/>
                <a:ea typeface="Oriya Sangam MN" charset="0"/>
                <a:cs typeface="Oriya Sangam MN" charset="0"/>
              </a:rPr>
              <a:t>Part three: Planning for independent living (</a:t>
            </a:r>
            <a:r>
              <a:rPr lang="en-US" sz="1200" b="1" dirty="0">
                <a:latin typeface="Oriya Sangam MN" charset="0"/>
                <a:ea typeface="Oriya Sangam MN" charset="0"/>
                <a:cs typeface="Oriya Sangam MN" charset="0"/>
              </a:rPr>
              <a:t>see </a:t>
            </a:r>
            <a:r>
              <a:rPr lang="en-US" sz="1200" b="1" dirty="0">
                <a:solidFill>
                  <a:srgbClr val="7030A0"/>
                </a:solidFill>
                <a:latin typeface="Oriya Sangam MN" charset="0"/>
                <a:ea typeface="Oriya Sangam MN" charset="0"/>
                <a:cs typeface="Oriya Sangam MN" charset="0"/>
              </a:rPr>
              <a:t>Person-</a:t>
            </a:r>
            <a:r>
              <a:rPr lang="en-US" sz="1200" b="1" dirty="0" err="1">
                <a:solidFill>
                  <a:srgbClr val="7030A0"/>
                </a:solidFill>
                <a:latin typeface="Oriya Sangam MN" charset="0"/>
                <a:ea typeface="Oriya Sangam MN" charset="0"/>
                <a:cs typeface="Oriya Sangam MN" charset="0"/>
              </a:rPr>
              <a:t>Centred</a:t>
            </a:r>
            <a:r>
              <a:rPr lang="en-US" sz="1200" b="1" dirty="0">
                <a:solidFill>
                  <a:srgbClr val="7030A0"/>
                </a:solidFill>
                <a:latin typeface="Oriya Sangam MN" charset="0"/>
                <a:ea typeface="Oriya Sangam MN" charset="0"/>
                <a:cs typeface="Oriya Sangam MN" charset="0"/>
              </a:rPr>
              <a:t> Planning Part 3 </a:t>
            </a:r>
            <a:r>
              <a:rPr lang="en-US" sz="1200" b="1" dirty="0">
                <a:latin typeface="Oriya Sangam MN" charset="0"/>
                <a:ea typeface="Oriya Sangam MN" charset="0"/>
                <a:cs typeface="Oriya Sangam MN" charset="0"/>
              </a:rPr>
              <a:t>attachment)</a:t>
            </a:r>
          </a:p>
          <a:p>
            <a:pPr marL="742950" lvl="1" indent="-285750">
              <a:buFont typeface="Courier New" charset="0"/>
              <a:buChar char="o"/>
            </a:pPr>
            <a:endParaRPr lang="en-CA" sz="1200" dirty="0">
              <a:latin typeface="Oriya Sangam MN" charset="0"/>
              <a:ea typeface="Oriya Sangam MN" charset="0"/>
              <a:cs typeface="Oriya Sangam MN" charset="0"/>
            </a:endParaRPr>
          </a:p>
          <a:p>
            <a:pPr marL="285750" indent="-285750">
              <a:buFont typeface="Arial" charset="0"/>
              <a:buChar char="•"/>
            </a:pPr>
            <a:endParaRPr lang="en-CA" sz="1400" dirty="0">
              <a:latin typeface="Oriya Sangam MN" charset="0"/>
              <a:ea typeface="Oriya Sangam MN" charset="0"/>
              <a:cs typeface="Oriya Sangam MN" charset="0"/>
            </a:endParaRPr>
          </a:p>
          <a:p>
            <a:pPr marL="285750" indent="-285750">
              <a:buFont typeface="Arial" charset="0"/>
              <a:buChar char="•"/>
            </a:pPr>
            <a:endParaRPr lang="en-US" sz="1400" dirty="0">
              <a:latin typeface="Oriya Sangam MN" charset="0"/>
              <a:ea typeface="Oriya Sangam MN" charset="0"/>
              <a:cs typeface="Oriya Sangam MN" charset="0"/>
            </a:endParaRPr>
          </a:p>
          <a:p>
            <a:pPr marL="285750" indent="-285750">
              <a:buFont typeface="Arial" charset="0"/>
              <a:buChar char="•"/>
            </a:pPr>
            <a:endParaRPr lang="en-US" sz="1400" dirty="0">
              <a:latin typeface="Oriya Sangam MN" charset="0"/>
              <a:ea typeface="Oriya Sangam MN" charset="0"/>
              <a:cs typeface="Oriya Sangam MN" charset="0"/>
            </a:endParaRPr>
          </a:p>
          <a:p>
            <a:pPr marL="285750" indent="-285750">
              <a:buFont typeface="Arial" charset="0"/>
              <a:buChar char="•"/>
            </a:pPr>
            <a:endParaRPr lang="en-US" sz="1400" dirty="0">
              <a:latin typeface="Oriya Sangam MN" charset="0"/>
              <a:ea typeface="Oriya Sangam MN" charset="0"/>
              <a:cs typeface="Oriya Sangam MN" charset="0"/>
            </a:endParaRPr>
          </a:p>
        </p:txBody>
      </p:sp>
    </p:spTree>
    <p:extLst>
      <p:ext uri="{BB962C8B-B14F-4D97-AF65-F5344CB8AC3E}">
        <p14:creationId xmlns:p14="http://schemas.microsoft.com/office/powerpoint/2010/main" val="1047151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CC8AB7-EC8A-0742-88D4-A0FD04CAACC7}" type="slidenum">
              <a:rPr lang="en-US" b="1" smtClean="0">
                <a:solidFill>
                  <a:srgbClr val="7030A0"/>
                </a:solidFill>
                <a:latin typeface="Oriya Sangam MN" charset="0"/>
                <a:ea typeface="Oriya Sangam MN" charset="0"/>
                <a:cs typeface="Oriya Sangam MN" charset="0"/>
              </a:rPr>
              <a:t>23</a:t>
            </a:fld>
            <a:endParaRPr lang="en-US" b="1" dirty="0">
              <a:solidFill>
                <a:srgbClr val="7030A0"/>
              </a:solidFill>
              <a:latin typeface="Oriya Sangam MN" charset="0"/>
              <a:ea typeface="Oriya Sangam MN" charset="0"/>
              <a:cs typeface="Oriya Sangam MN" charset="0"/>
            </a:endParaRPr>
          </a:p>
        </p:txBody>
      </p:sp>
      <p:sp>
        <p:nvSpPr>
          <p:cNvPr id="3" name="Rectangle 2"/>
          <p:cNvSpPr/>
          <p:nvPr/>
        </p:nvSpPr>
        <p:spPr>
          <a:xfrm>
            <a:off x="-23814" y="0"/>
            <a:ext cx="304800"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20093" y="682752"/>
            <a:ext cx="2866043" cy="512318"/>
          </a:xfrm>
          <a:prstGeom prst="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113482" y="771118"/>
            <a:ext cx="3386857" cy="369332"/>
          </a:xfrm>
          <a:prstGeom prst="rect">
            <a:avLst/>
          </a:prstGeom>
          <a:noFill/>
        </p:spPr>
        <p:txBody>
          <a:bodyPr wrap="square" rtlCol="0">
            <a:spAutoFit/>
          </a:bodyPr>
          <a:lstStyle/>
          <a:p>
            <a:r>
              <a:rPr lang="en-US" b="1" dirty="0">
                <a:latin typeface="Oriya Sangam MN" charset="0"/>
                <a:ea typeface="Oriya Sangam MN" charset="0"/>
                <a:cs typeface="Oriya Sangam MN" charset="0"/>
              </a:rPr>
              <a:t>Support Model</a:t>
            </a:r>
          </a:p>
        </p:txBody>
      </p:sp>
      <p:sp>
        <p:nvSpPr>
          <p:cNvPr id="10" name="TextBox 9"/>
          <p:cNvSpPr txBox="1"/>
          <p:nvPr/>
        </p:nvSpPr>
        <p:spPr>
          <a:xfrm>
            <a:off x="892829" y="3955693"/>
            <a:ext cx="4609613" cy="1969770"/>
          </a:xfrm>
          <a:prstGeom prst="rect">
            <a:avLst/>
          </a:prstGeom>
          <a:noFill/>
        </p:spPr>
        <p:txBody>
          <a:bodyPr wrap="square" rtlCol="0">
            <a:spAutoFit/>
          </a:bodyPr>
          <a:lstStyle/>
          <a:p>
            <a:r>
              <a:rPr lang="en-US" sz="1400" b="1" dirty="0">
                <a:latin typeface="Oriya Sangam MN" charset="0"/>
                <a:ea typeface="Oriya Sangam MN" charset="0"/>
                <a:cs typeface="Oriya Sangam MN" charset="0"/>
              </a:rPr>
              <a:t>Description:</a:t>
            </a:r>
          </a:p>
          <a:p>
            <a:pPr marL="171450" indent="-171450">
              <a:buFont typeface="Arial" charset="0"/>
              <a:buChar char="•"/>
            </a:pPr>
            <a:endParaRPr lang="en-US" sz="1200" b="1" dirty="0">
              <a:latin typeface="Oriya Sangam MN" charset="0"/>
              <a:ea typeface="Oriya Sangam MN" charset="0"/>
              <a:cs typeface="Oriya Sangam MN" charset="0"/>
            </a:endParaRPr>
          </a:p>
          <a:p>
            <a:r>
              <a:rPr lang="en-US" sz="1200" dirty="0">
                <a:latin typeface="Oriya Sangam MN" charset="0"/>
                <a:ea typeface="Oriya Sangam MN" charset="0"/>
                <a:cs typeface="Oriya Sangam MN" charset="0"/>
              </a:rPr>
              <a:t>Developing a support model should be a collaborative effort that brings together the project team and support staff, driven by input from the future tenants and their families. “Just enough support” is a model that aims to increase people’s confidence and abilities, while expanding their network of natural, relationship-based supports. The model should support personalized plans around individuals’ needs.</a:t>
            </a:r>
          </a:p>
        </p:txBody>
      </p:sp>
      <p:sp>
        <p:nvSpPr>
          <p:cNvPr id="12" name="TextBox 11"/>
          <p:cNvSpPr txBox="1"/>
          <p:nvPr/>
        </p:nvSpPr>
        <p:spPr>
          <a:xfrm>
            <a:off x="6969142" y="860721"/>
            <a:ext cx="4773679" cy="3600986"/>
          </a:xfrm>
          <a:prstGeom prst="rect">
            <a:avLst/>
          </a:prstGeom>
          <a:noFill/>
        </p:spPr>
        <p:txBody>
          <a:bodyPr wrap="square" rtlCol="0">
            <a:spAutoFit/>
          </a:bodyPr>
          <a:lstStyle/>
          <a:p>
            <a:r>
              <a:rPr lang="en-US" sz="1400" b="1" dirty="0">
                <a:latin typeface="Oriya Sangam MN" charset="0"/>
                <a:ea typeface="Oriya Sangam MN" charset="0"/>
                <a:cs typeface="Oriya Sangam MN" charset="0"/>
              </a:rPr>
              <a:t>In action: </a:t>
            </a:r>
          </a:p>
          <a:p>
            <a:pPr marL="285750" indent="-285750">
              <a:buFont typeface="Arial" charset="0"/>
              <a:buChar char="•"/>
            </a:pPr>
            <a:endParaRPr lang="en-CA" sz="1400" dirty="0">
              <a:highlight>
                <a:srgbClr val="FFFF00"/>
              </a:highlight>
              <a:latin typeface="Oriya Sangam MN" charset="0"/>
              <a:ea typeface="Oriya Sangam MN" charset="0"/>
              <a:cs typeface="Oriya Sangam MN" charset="0"/>
            </a:endParaRPr>
          </a:p>
          <a:p>
            <a:pPr marL="285750" indent="-285750">
              <a:buFont typeface="Arial" charset="0"/>
              <a:buChar char="•"/>
            </a:pPr>
            <a:r>
              <a:rPr lang="en-CA" sz="1200" b="1" dirty="0">
                <a:latin typeface="Oriya Sangam MN" charset="0"/>
                <a:ea typeface="Oriya Sangam MN" charset="0"/>
                <a:cs typeface="Oriya Sangam MN" charset="0"/>
              </a:rPr>
              <a:t>Format</a:t>
            </a:r>
            <a:r>
              <a:rPr lang="en-CA" sz="1200" dirty="0">
                <a:latin typeface="Oriya Sangam MN" charset="0"/>
                <a:ea typeface="Oriya Sangam MN" charset="0"/>
                <a:cs typeface="Oriya Sangam MN" charset="0"/>
              </a:rPr>
              <a:t>: A workshop session with different stakeholders can be an effective way to collaborate on the support model concept.</a:t>
            </a:r>
          </a:p>
          <a:p>
            <a:pPr marL="285750" indent="-285750">
              <a:buFont typeface="Arial" charset="0"/>
              <a:buChar char="•"/>
            </a:pPr>
            <a:r>
              <a:rPr lang="en-CA" sz="1200" b="1" dirty="0">
                <a:latin typeface="Oriya Sangam MN" charset="0"/>
                <a:ea typeface="Oriya Sangam MN" charset="0"/>
                <a:cs typeface="Oriya Sangam MN" charset="0"/>
              </a:rPr>
              <a:t>Method: </a:t>
            </a:r>
          </a:p>
          <a:p>
            <a:pPr marL="742950" lvl="1" indent="-285750">
              <a:buFont typeface="Courier New" charset="0"/>
              <a:buChar char="o"/>
            </a:pPr>
            <a:r>
              <a:rPr lang="en-CA" sz="1200" dirty="0">
                <a:latin typeface="Oriya Sangam MN" charset="0"/>
                <a:ea typeface="Oriya Sangam MN" charset="0"/>
                <a:cs typeface="Oriya Sangam MN" charset="0"/>
              </a:rPr>
              <a:t>Map the support system </a:t>
            </a:r>
            <a:r>
              <a:rPr lang="mr-IN" sz="1200" dirty="0">
                <a:latin typeface="Oriya Sangam MN" charset="0"/>
                <a:ea typeface="Oriya Sangam MN" charset="0"/>
                <a:cs typeface="Oriya Sangam MN" charset="0"/>
              </a:rPr>
              <a:t>–</a:t>
            </a:r>
            <a:r>
              <a:rPr lang="en-CA" sz="1200" dirty="0">
                <a:latin typeface="Oriya Sangam MN" charset="0"/>
                <a:ea typeface="Oriya Sangam MN" charset="0"/>
                <a:cs typeface="Oriya Sangam MN" charset="0"/>
              </a:rPr>
              <a:t> how </a:t>
            </a:r>
            <a:r>
              <a:rPr lang="en-US" sz="1200" dirty="0">
                <a:latin typeface="Oriya Sangam MN" charset="0"/>
                <a:ea typeface="Oriya Sangam MN" charset="0"/>
                <a:cs typeface="Oriya Sangam MN" charset="0"/>
              </a:rPr>
              <a:t>paid workers, families, </a:t>
            </a:r>
            <a:r>
              <a:rPr lang="en-US" sz="1200" dirty="0" err="1">
                <a:latin typeface="Oriya Sangam MN" charset="0"/>
                <a:ea typeface="Oriya Sangam MN" charset="0"/>
                <a:cs typeface="Oriya Sangam MN" charset="0"/>
              </a:rPr>
              <a:t>neighbours</a:t>
            </a:r>
            <a:r>
              <a:rPr lang="en-US" sz="1200" dirty="0">
                <a:latin typeface="Oriya Sangam MN" charset="0"/>
                <a:ea typeface="Oriya Sangam MN" charset="0"/>
                <a:cs typeface="Oriya Sangam MN" charset="0"/>
              </a:rPr>
              <a:t>, community members, assistive technology work together</a:t>
            </a:r>
            <a:endParaRPr lang="en-CA" sz="1200" dirty="0">
              <a:latin typeface="Oriya Sangam MN" charset="0"/>
              <a:ea typeface="Oriya Sangam MN" charset="0"/>
              <a:cs typeface="Oriya Sangam MN" charset="0"/>
            </a:endParaRPr>
          </a:p>
          <a:p>
            <a:pPr marL="742950" lvl="1" indent="-285750">
              <a:buFont typeface="Courier New" charset="0"/>
              <a:buChar char="o"/>
            </a:pPr>
            <a:r>
              <a:rPr lang="en-CA" sz="1200" dirty="0">
                <a:latin typeface="Oriya Sangam MN" charset="0"/>
                <a:ea typeface="Oriya Sangam MN" charset="0"/>
                <a:cs typeface="Oriya Sangam MN" charset="0"/>
              </a:rPr>
              <a:t>Consider the who, what, when, where, why, and how for support delivery.</a:t>
            </a:r>
          </a:p>
          <a:p>
            <a:pPr marL="742950" lvl="1" indent="-285750">
              <a:buFont typeface="Courier New" charset="0"/>
              <a:buChar char="o"/>
            </a:pPr>
            <a:r>
              <a:rPr lang="en-CA" sz="1200" dirty="0">
                <a:latin typeface="Oriya Sangam MN" charset="0"/>
                <a:ea typeface="Oriya Sangam MN" charset="0"/>
                <a:cs typeface="Oriya Sangam MN" charset="0"/>
              </a:rPr>
              <a:t>Create a plan </a:t>
            </a:r>
            <a:r>
              <a:rPr lang="en-US" sz="1200" dirty="0">
                <a:latin typeface="Oriya Sangam MN" charset="0"/>
                <a:ea typeface="Oriya Sangam MN" charset="0"/>
                <a:cs typeface="Oriya Sangam MN" charset="0"/>
              </a:rPr>
              <a:t>including</a:t>
            </a:r>
            <a:r>
              <a:rPr lang="en-CA" sz="1200" dirty="0">
                <a:latin typeface="Oriya Sangam MN" charset="0"/>
                <a:ea typeface="Oriya Sangam MN" charset="0"/>
                <a:cs typeface="Oriya Sangam MN" charset="0"/>
              </a:rPr>
              <a:t> schedules, types of supports, procedures for the building, and communication protocols.</a:t>
            </a:r>
            <a:endParaRPr lang="en-US" sz="1200" dirty="0">
              <a:latin typeface="Oriya Sangam MN" charset="0"/>
              <a:ea typeface="Oriya Sangam MN" charset="0"/>
              <a:cs typeface="Oriya Sangam MN" charset="0"/>
            </a:endParaRPr>
          </a:p>
          <a:p>
            <a:pPr marL="285750" indent="-285750">
              <a:buFont typeface="Arial" charset="0"/>
              <a:buChar char="•"/>
            </a:pPr>
            <a:endParaRPr lang="en-CA" sz="1400" dirty="0">
              <a:latin typeface="Oriya Sangam MN" charset="0"/>
              <a:ea typeface="Oriya Sangam MN" charset="0"/>
              <a:cs typeface="Oriya Sangam MN" charset="0"/>
            </a:endParaRPr>
          </a:p>
          <a:p>
            <a:pPr marL="285750" indent="-285750">
              <a:buFont typeface="Arial" charset="0"/>
              <a:buChar char="•"/>
            </a:pPr>
            <a:endParaRPr lang="en-US" sz="1400" dirty="0">
              <a:latin typeface="Oriya Sangam MN" charset="0"/>
              <a:ea typeface="Oriya Sangam MN" charset="0"/>
              <a:cs typeface="Oriya Sangam MN" charset="0"/>
            </a:endParaRPr>
          </a:p>
          <a:p>
            <a:pPr marL="285750" indent="-285750">
              <a:buFont typeface="Arial" charset="0"/>
              <a:buChar char="•"/>
            </a:pPr>
            <a:endParaRPr lang="en-US" sz="1400" dirty="0">
              <a:latin typeface="Oriya Sangam MN" charset="0"/>
              <a:ea typeface="Oriya Sangam MN" charset="0"/>
              <a:cs typeface="Oriya Sangam MN" charset="0"/>
            </a:endParaRPr>
          </a:p>
          <a:p>
            <a:pPr marL="285750" indent="-285750">
              <a:buFont typeface="Arial" charset="0"/>
              <a:buChar char="•"/>
            </a:pPr>
            <a:endParaRPr lang="en-US" sz="1400" dirty="0">
              <a:latin typeface="Oriya Sangam MN" charset="0"/>
              <a:ea typeface="Oriya Sangam MN" charset="0"/>
              <a:cs typeface="Oriya Sangam MN" charset="0"/>
            </a:endParaRPr>
          </a:p>
        </p:txBody>
      </p:sp>
      <p:cxnSp>
        <p:nvCxnSpPr>
          <p:cNvPr id="14" name="Straight Connector 13"/>
          <p:cNvCxnSpPr/>
          <p:nvPr/>
        </p:nvCxnSpPr>
        <p:spPr>
          <a:xfrm>
            <a:off x="6336159" y="0"/>
            <a:ext cx="0" cy="685800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6" name="Picture 6" descr="mage result for network icon"/>
          <p:cNvPicPr>
            <a:picLocks noChangeAspect="1" noChangeArrowheads="1"/>
          </p:cNvPicPr>
          <p:nvPr/>
        </p:nvPicPr>
        <p:blipFill rotWithShape="1">
          <a:blip r:embed="rId3">
            <a:extLst>
              <a:ext uri="{28A0092B-C50C-407E-A947-70E740481C1C}">
                <a14:useLocalDpi xmlns:a14="http://schemas.microsoft.com/office/drawing/2010/main" val="0"/>
              </a:ext>
            </a:extLst>
          </a:blip>
          <a:srcRect l="-942" t="5354" r="6161" b="14524"/>
          <a:stretch/>
        </p:blipFill>
        <p:spPr bwMode="auto">
          <a:xfrm>
            <a:off x="1879914" y="1803611"/>
            <a:ext cx="2080985" cy="189987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1010946" y="1201361"/>
            <a:ext cx="1939576" cy="318970"/>
          </a:xfrm>
          <a:prstGeom prst="rect">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1033541" y="1240353"/>
            <a:ext cx="2633082" cy="276999"/>
          </a:xfrm>
          <a:prstGeom prst="rect">
            <a:avLst/>
          </a:prstGeom>
          <a:noFill/>
        </p:spPr>
        <p:txBody>
          <a:bodyPr wrap="square" rtlCol="0">
            <a:spAutoFit/>
          </a:bodyPr>
          <a:lstStyle/>
          <a:p>
            <a:r>
              <a:rPr lang="en-US" sz="1200" b="1" dirty="0">
                <a:solidFill>
                  <a:schemeClr val="bg1"/>
                </a:solidFill>
                <a:latin typeface="Oriya Sangam MN" charset="0"/>
                <a:ea typeface="Oriya Sangam MN" charset="0"/>
                <a:cs typeface="Oriya Sangam MN" charset="0"/>
              </a:rPr>
              <a:t>Tool            Develop</a:t>
            </a:r>
          </a:p>
        </p:txBody>
      </p:sp>
      <p:pic>
        <p:nvPicPr>
          <p:cNvPr id="24" name="Picture 23"/>
          <p:cNvPicPr>
            <a:picLocks noChangeAspect="1"/>
          </p:cNvPicPr>
          <p:nvPr/>
        </p:nvPicPr>
        <p:blipFill>
          <a:blip r:embed="rId4"/>
          <a:stretch>
            <a:fillRect/>
          </a:stretch>
        </p:blipFill>
        <p:spPr>
          <a:xfrm>
            <a:off x="1599841" y="1256031"/>
            <a:ext cx="194818" cy="194818"/>
          </a:xfrm>
          <a:prstGeom prst="rect">
            <a:avLst/>
          </a:prstGeom>
        </p:spPr>
      </p:pic>
      <p:sp>
        <p:nvSpPr>
          <p:cNvPr id="27" name="TextBox 26"/>
          <p:cNvSpPr txBox="1"/>
          <p:nvPr/>
        </p:nvSpPr>
        <p:spPr>
          <a:xfrm>
            <a:off x="7233514" y="3995678"/>
            <a:ext cx="4316035" cy="2308324"/>
          </a:xfrm>
          <a:prstGeom prst="rect">
            <a:avLst/>
          </a:prstGeom>
          <a:noFill/>
        </p:spPr>
        <p:txBody>
          <a:bodyPr wrap="square" rtlCol="0">
            <a:spAutoFit/>
          </a:bodyPr>
          <a:lstStyle/>
          <a:p>
            <a:endParaRPr lang="en-US" sz="1200" b="1" dirty="0">
              <a:solidFill>
                <a:srgbClr val="7030A0"/>
              </a:solidFill>
              <a:latin typeface="Oriya Sangam MN" charset="0"/>
              <a:ea typeface="Oriya Sangam MN" charset="0"/>
              <a:cs typeface="Oriya Sangam MN" charset="0"/>
            </a:endParaRPr>
          </a:p>
          <a:p>
            <a:pPr marL="171450" indent="-171450">
              <a:buFont typeface="Arial" charset="0"/>
              <a:buChar char="•"/>
            </a:pPr>
            <a:r>
              <a:rPr lang="en-US" sz="1200" dirty="0">
                <a:solidFill>
                  <a:srgbClr val="7030A0"/>
                </a:solidFill>
                <a:latin typeface="Oriya Sangam MN" charset="0"/>
                <a:ea typeface="Oriya Sangam MN" charset="0"/>
                <a:cs typeface="Oriya Sangam MN" charset="0"/>
              </a:rPr>
              <a:t>Consider different support models for different individuals: universal contract (with the main agency), individualized contract (with a self-paid agency), or </a:t>
            </a:r>
            <a:r>
              <a:rPr lang="en-US" sz="1200" dirty="0" err="1">
                <a:solidFill>
                  <a:srgbClr val="7030A0"/>
                </a:solidFill>
                <a:latin typeface="Oriya Sangam MN" charset="0"/>
                <a:ea typeface="Oriya Sangam MN" charset="0"/>
                <a:cs typeface="Oriya Sangam MN" charset="0"/>
              </a:rPr>
              <a:t>homeshare</a:t>
            </a:r>
            <a:endParaRPr lang="en-US" sz="1200" dirty="0">
              <a:solidFill>
                <a:srgbClr val="7030A0"/>
              </a:solidFill>
              <a:latin typeface="Oriya Sangam MN" charset="0"/>
              <a:ea typeface="Oriya Sangam MN" charset="0"/>
              <a:cs typeface="Oriya Sangam MN" charset="0"/>
            </a:endParaRPr>
          </a:p>
          <a:p>
            <a:pPr marL="171450" indent="-171450">
              <a:buFont typeface="Arial" charset="0"/>
              <a:buChar char="•"/>
            </a:pPr>
            <a:r>
              <a:rPr lang="en-US" sz="1200" dirty="0">
                <a:solidFill>
                  <a:srgbClr val="7030A0"/>
                </a:solidFill>
                <a:latin typeface="Oriya Sangam MN" charset="0"/>
                <a:ea typeface="Oriya Sangam MN" charset="0"/>
                <a:cs typeface="Oriya Sangam MN" charset="0"/>
              </a:rPr>
              <a:t>Take care to hire staff who believe in the values behind the model, and work with them to make sure they are comfortable with their role and the risks</a:t>
            </a:r>
          </a:p>
          <a:p>
            <a:pPr marL="171450" indent="-171450">
              <a:buFont typeface="Arial" charset="0"/>
              <a:buChar char="•"/>
            </a:pPr>
            <a:r>
              <a:rPr lang="en-US" sz="1200" dirty="0">
                <a:solidFill>
                  <a:srgbClr val="7030A0"/>
                </a:solidFill>
                <a:latin typeface="Oriya Sangam MN" charset="0"/>
                <a:ea typeface="Oriya Sangam MN" charset="0"/>
                <a:cs typeface="Oriya Sangam MN" charset="0"/>
              </a:rPr>
              <a:t>Overnight emergency may be provided by a staff member that lives in or close to the building, or an individual’s support network</a:t>
            </a:r>
          </a:p>
          <a:p>
            <a:pPr marL="285750" indent="-285750">
              <a:buFont typeface="Wingdings" charset="2"/>
              <a:buChar char="q"/>
            </a:pPr>
            <a:endParaRPr lang="en-CA" sz="1200" dirty="0">
              <a:solidFill>
                <a:srgbClr val="7030A0"/>
              </a:solidFill>
              <a:latin typeface="Oriya Sangam MN" charset="0"/>
              <a:ea typeface="Oriya Sangam MN" charset="0"/>
              <a:cs typeface="Oriya Sangam MN" charset="0"/>
            </a:endParaRPr>
          </a:p>
        </p:txBody>
      </p:sp>
      <p:sp>
        <p:nvSpPr>
          <p:cNvPr id="28" name="TextBox 27"/>
          <p:cNvSpPr txBox="1"/>
          <p:nvPr/>
        </p:nvSpPr>
        <p:spPr>
          <a:xfrm>
            <a:off x="6969143" y="3793795"/>
            <a:ext cx="5505307" cy="276999"/>
          </a:xfrm>
          <a:prstGeom prst="rect">
            <a:avLst/>
          </a:prstGeom>
          <a:noFill/>
        </p:spPr>
        <p:txBody>
          <a:bodyPr wrap="square" rtlCol="0">
            <a:spAutoFit/>
          </a:bodyPr>
          <a:lstStyle/>
          <a:p>
            <a:r>
              <a:rPr lang="en-US" sz="1200" b="1" dirty="0">
                <a:solidFill>
                  <a:srgbClr val="7030A0"/>
                </a:solidFill>
                <a:latin typeface="Oriya Sangam MN" charset="0"/>
                <a:ea typeface="Oriya Sangam MN" charset="0"/>
                <a:cs typeface="Oriya Sangam MN" charset="0"/>
              </a:rPr>
              <a:t>Tips</a:t>
            </a:r>
          </a:p>
        </p:txBody>
      </p:sp>
      <p:sp>
        <p:nvSpPr>
          <p:cNvPr id="29" name="Rectangle 28"/>
          <p:cNvSpPr/>
          <p:nvPr/>
        </p:nvSpPr>
        <p:spPr>
          <a:xfrm>
            <a:off x="7066680" y="4055317"/>
            <a:ext cx="4482869" cy="214993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9817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14" y="0"/>
            <a:ext cx="304800"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1117600" y="3363706"/>
            <a:ext cx="164163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15015" y="3363706"/>
            <a:ext cx="164163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103363" y="3501022"/>
            <a:ext cx="1962466" cy="2246769"/>
          </a:xfrm>
          <a:prstGeom prst="rect">
            <a:avLst/>
          </a:prstGeom>
          <a:noFill/>
        </p:spPr>
        <p:txBody>
          <a:bodyPr wrap="square" rtlCol="0">
            <a:spAutoFit/>
          </a:bodyPr>
          <a:lstStyle/>
          <a:p>
            <a:r>
              <a:rPr lang="en-US" sz="1000" dirty="0">
                <a:latin typeface="Oriya Sangam MN" charset="0"/>
                <a:ea typeface="Oriya Sangam MN" charset="0"/>
                <a:cs typeface="Oriya Sangam MN" charset="0"/>
              </a:rPr>
              <a:t>There could be a combination of regular rental and long-term rental or life-leases available, depending on the interests of people and the financial requirements for the project. Having a plain language version of the lease is a best practice. The lease should also stipulate that the principal occupant of the unit should be a person with a disability.</a:t>
            </a:r>
          </a:p>
        </p:txBody>
      </p:sp>
      <p:cxnSp>
        <p:nvCxnSpPr>
          <p:cNvPr id="18" name="Straight Connector 17"/>
          <p:cNvCxnSpPr/>
          <p:nvPr/>
        </p:nvCxnSpPr>
        <p:spPr>
          <a:xfrm>
            <a:off x="5352535" y="3363706"/>
            <a:ext cx="164163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202303" y="3498798"/>
            <a:ext cx="1878721" cy="1938992"/>
          </a:xfrm>
          <a:prstGeom prst="rect">
            <a:avLst/>
          </a:prstGeom>
          <a:noFill/>
        </p:spPr>
        <p:txBody>
          <a:bodyPr wrap="square" rtlCol="0">
            <a:spAutoFit/>
          </a:bodyPr>
          <a:lstStyle/>
          <a:p>
            <a:r>
              <a:rPr lang="en-US" sz="1000" dirty="0">
                <a:latin typeface="Oriya Sangam MN" charset="0"/>
                <a:ea typeface="Oriya Sangam MN" charset="0"/>
                <a:cs typeface="Oriya Sangam MN" charset="0"/>
              </a:rPr>
              <a:t>The goal of the person-</a:t>
            </a:r>
            <a:r>
              <a:rPr lang="en-US" sz="1000" dirty="0" err="1">
                <a:latin typeface="Oriya Sangam MN" charset="0"/>
                <a:ea typeface="Oriya Sangam MN" charset="0"/>
                <a:cs typeface="Oriya Sangam MN" charset="0"/>
              </a:rPr>
              <a:t>centred</a:t>
            </a:r>
            <a:r>
              <a:rPr lang="en-US" sz="1000" dirty="0">
                <a:latin typeface="Oriya Sangam MN" charset="0"/>
                <a:ea typeface="Oriya Sangam MN" charset="0"/>
                <a:cs typeface="Oriya Sangam MN" charset="0"/>
              </a:rPr>
              <a:t> planning planning process is to get the individual and their network of support to work on a plan for independent living ahead of their move. As move-in nears, it’s about making the final preparations and making sure support plans are updated and in place. </a:t>
            </a:r>
          </a:p>
        </p:txBody>
      </p:sp>
      <p:cxnSp>
        <p:nvCxnSpPr>
          <p:cNvPr id="20" name="Straight Connector 19"/>
          <p:cNvCxnSpPr/>
          <p:nvPr/>
        </p:nvCxnSpPr>
        <p:spPr>
          <a:xfrm>
            <a:off x="7409845" y="3372143"/>
            <a:ext cx="164163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291628" y="3485599"/>
            <a:ext cx="1836550" cy="2246769"/>
          </a:xfrm>
          <a:prstGeom prst="rect">
            <a:avLst/>
          </a:prstGeom>
          <a:noFill/>
        </p:spPr>
        <p:txBody>
          <a:bodyPr wrap="square" rtlCol="0">
            <a:spAutoFit/>
          </a:bodyPr>
          <a:lstStyle/>
          <a:p>
            <a:r>
              <a:rPr lang="en-US" sz="1000" dirty="0">
                <a:latin typeface="Oriya Sangam MN" charset="0"/>
                <a:ea typeface="Oriya Sangam MN" charset="0"/>
                <a:cs typeface="Oriya Sangam MN" charset="0"/>
              </a:rPr>
              <a:t>Moving in can be both exciting and daunting for residents. Allowing residents with disabilities to move in ahead of other tenants can help people to become familiar with the environment, other people, and supports. This transition period also helps staff to become comfortable with procedures and the needs of individual tenants.</a:t>
            </a:r>
          </a:p>
        </p:txBody>
      </p:sp>
      <p:cxnSp>
        <p:nvCxnSpPr>
          <p:cNvPr id="24" name="Straight Connector 23"/>
          <p:cNvCxnSpPr/>
          <p:nvPr/>
        </p:nvCxnSpPr>
        <p:spPr>
          <a:xfrm>
            <a:off x="9417487" y="3375757"/>
            <a:ext cx="164163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315404" y="3501022"/>
            <a:ext cx="1897839" cy="2400657"/>
          </a:xfrm>
          <a:prstGeom prst="rect">
            <a:avLst/>
          </a:prstGeom>
          <a:noFill/>
        </p:spPr>
        <p:txBody>
          <a:bodyPr wrap="square" rtlCol="0">
            <a:spAutoFit/>
          </a:bodyPr>
          <a:lstStyle/>
          <a:p>
            <a:r>
              <a:rPr lang="en-US" sz="1000" dirty="0">
                <a:latin typeface="Oriya Sangam MN" charset="0"/>
                <a:ea typeface="Oriya Sangam MN" charset="0"/>
                <a:cs typeface="Oriya Sangam MN" charset="0"/>
              </a:rPr>
              <a:t>Strategies to encourage inclusivity include tours for the community ahead of the building opening, holding events for people in the building to meet each other, and making the common spaces accessible for people to use and share. The option for other residents to receive some education about </a:t>
            </a:r>
            <a:r>
              <a:rPr lang="en-CA" sz="1000" dirty="0">
                <a:latin typeface="Oriya Sangam MN" charset="0"/>
                <a:ea typeface="Oriya Sangam MN" charset="0"/>
                <a:cs typeface="Oriya Sangam MN" charset="0"/>
              </a:rPr>
              <a:t>disabilities might help them be more aware of how to support their neighbours.</a:t>
            </a:r>
            <a:endParaRPr lang="en-US" sz="1000" dirty="0">
              <a:latin typeface="Oriya Sangam MN" charset="0"/>
              <a:ea typeface="Oriya Sangam MN" charset="0"/>
              <a:cs typeface="Oriya Sangam MN" charset="0"/>
            </a:endParaRPr>
          </a:p>
        </p:txBody>
      </p:sp>
      <p:sp>
        <p:nvSpPr>
          <p:cNvPr id="26" name="TextBox 25"/>
          <p:cNvSpPr txBox="1"/>
          <p:nvPr/>
        </p:nvSpPr>
        <p:spPr>
          <a:xfrm>
            <a:off x="1037385" y="2817531"/>
            <a:ext cx="1721853" cy="923330"/>
          </a:xfrm>
          <a:prstGeom prst="rect">
            <a:avLst/>
          </a:prstGeom>
          <a:noFill/>
          <a:ln>
            <a:noFill/>
          </a:ln>
        </p:spPr>
        <p:txBody>
          <a:bodyPr wrap="square" rtlCol="0">
            <a:spAutoFit/>
          </a:bodyPr>
          <a:lstStyle/>
          <a:p>
            <a:endParaRPr lang="en-US" sz="1400" b="1">
              <a:latin typeface="Oriya Sangam MN" charset="0"/>
              <a:ea typeface="Oriya Sangam MN" charset="0"/>
              <a:cs typeface="Oriya Sangam MN" charset="0"/>
            </a:endParaRPr>
          </a:p>
          <a:p>
            <a:r>
              <a:rPr lang="en-US" sz="1400" b="1">
                <a:latin typeface="Oriya Sangam MN" charset="0"/>
                <a:ea typeface="Oriya Sangam MN" charset="0"/>
                <a:cs typeface="Oriya Sangam MN" charset="0"/>
              </a:rPr>
              <a:t>Assign Units</a:t>
            </a:r>
          </a:p>
          <a:p>
            <a:endParaRPr lang="en-US" sz="1200" b="1">
              <a:latin typeface="Oriya Sangam MN" charset="0"/>
              <a:ea typeface="Oriya Sangam MN" charset="0"/>
              <a:cs typeface="Oriya Sangam MN" charset="0"/>
            </a:endParaRPr>
          </a:p>
          <a:p>
            <a:endParaRPr lang="en-US" sz="1400" b="1">
              <a:latin typeface="Oriya Sangam MN" charset="0"/>
              <a:ea typeface="Oriya Sangam MN" charset="0"/>
              <a:cs typeface="Oriya Sangam MN" charset="0"/>
            </a:endParaRPr>
          </a:p>
        </p:txBody>
      </p:sp>
      <p:sp>
        <p:nvSpPr>
          <p:cNvPr id="27" name="TextBox 26"/>
          <p:cNvSpPr txBox="1"/>
          <p:nvPr/>
        </p:nvSpPr>
        <p:spPr>
          <a:xfrm>
            <a:off x="3133725" y="2817531"/>
            <a:ext cx="1721853" cy="738664"/>
          </a:xfrm>
          <a:prstGeom prst="rect">
            <a:avLst/>
          </a:prstGeom>
          <a:noFill/>
        </p:spPr>
        <p:txBody>
          <a:bodyPr wrap="square" rtlCol="0">
            <a:spAutoFit/>
          </a:bodyPr>
          <a:lstStyle/>
          <a:p>
            <a:r>
              <a:rPr lang="en-US" sz="1400" b="1">
                <a:latin typeface="Oriya Sangam MN" charset="0"/>
                <a:ea typeface="Oriya Sangam MN" charset="0"/>
                <a:cs typeface="Oriya Sangam MN" charset="0"/>
              </a:rPr>
              <a:t>Sign</a:t>
            </a:r>
          </a:p>
          <a:p>
            <a:r>
              <a:rPr lang="en-US" sz="1400" b="1">
                <a:latin typeface="Oriya Sangam MN" charset="0"/>
                <a:ea typeface="Oriya Sangam MN" charset="0"/>
                <a:cs typeface="Oriya Sangam MN" charset="0"/>
              </a:rPr>
              <a:t>Agreements</a:t>
            </a:r>
          </a:p>
          <a:p>
            <a:endParaRPr lang="en-US" sz="1400" b="1">
              <a:latin typeface="Oriya Sangam MN" charset="0"/>
              <a:ea typeface="Oriya Sangam MN" charset="0"/>
              <a:cs typeface="Oriya Sangam MN" charset="0"/>
            </a:endParaRPr>
          </a:p>
        </p:txBody>
      </p:sp>
      <p:sp>
        <p:nvSpPr>
          <p:cNvPr id="28" name="TextBox 27"/>
          <p:cNvSpPr txBox="1"/>
          <p:nvPr/>
        </p:nvSpPr>
        <p:spPr>
          <a:xfrm>
            <a:off x="995274" y="3498798"/>
            <a:ext cx="2091315" cy="2554545"/>
          </a:xfrm>
          <a:prstGeom prst="rect">
            <a:avLst/>
          </a:prstGeom>
          <a:noFill/>
        </p:spPr>
        <p:txBody>
          <a:bodyPr wrap="square" rtlCol="0">
            <a:spAutoFit/>
          </a:bodyPr>
          <a:lstStyle/>
          <a:p>
            <a:r>
              <a:rPr lang="en-US" sz="1000" dirty="0">
                <a:latin typeface="Oriya Sangam MN" charset="0"/>
                <a:ea typeface="Oriya Sangam MN" charset="0"/>
                <a:cs typeface="Oriya Sangam MN" charset="0"/>
              </a:rPr>
              <a:t>As the construction nears completion, families and individuals should be invited to tour the building and choose their own apartment. It could be beneficial for individuals with disabilities to have first choice over the other tenants in the building. The units should be dispersed throughout the building, while maintaining pathways for accessing support. Other units should be made available to the public or assigned through other non-profit agencies.</a:t>
            </a:r>
          </a:p>
        </p:txBody>
      </p:sp>
      <p:sp>
        <p:nvSpPr>
          <p:cNvPr id="29" name="TextBox 28"/>
          <p:cNvSpPr txBox="1"/>
          <p:nvPr/>
        </p:nvSpPr>
        <p:spPr>
          <a:xfrm>
            <a:off x="5232217" y="2848923"/>
            <a:ext cx="1721853" cy="738664"/>
          </a:xfrm>
          <a:prstGeom prst="rect">
            <a:avLst/>
          </a:prstGeom>
          <a:noFill/>
        </p:spPr>
        <p:txBody>
          <a:bodyPr wrap="square" rtlCol="0">
            <a:spAutoFit/>
          </a:bodyPr>
          <a:lstStyle/>
          <a:p>
            <a:r>
              <a:rPr lang="en-US" sz="1400" b="1">
                <a:latin typeface="Oriya Sangam MN" charset="0"/>
                <a:ea typeface="Oriya Sangam MN" charset="0"/>
                <a:cs typeface="Oriya Sangam MN" charset="0"/>
              </a:rPr>
              <a:t>Preparation for Move-in</a:t>
            </a:r>
          </a:p>
          <a:p>
            <a:endParaRPr lang="en-US" sz="1400" b="1">
              <a:latin typeface="Oriya Sangam MN" charset="0"/>
              <a:ea typeface="Oriya Sangam MN" charset="0"/>
              <a:cs typeface="Oriya Sangam MN" charset="0"/>
            </a:endParaRPr>
          </a:p>
        </p:txBody>
      </p:sp>
      <p:sp>
        <p:nvSpPr>
          <p:cNvPr id="30" name="TextBox 29"/>
          <p:cNvSpPr txBox="1"/>
          <p:nvPr/>
        </p:nvSpPr>
        <p:spPr>
          <a:xfrm>
            <a:off x="7340873" y="2816735"/>
            <a:ext cx="1721853" cy="523220"/>
          </a:xfrm>
          <a:prstGeom prst="rect">
            <a:avLst/>
          </a:prstGeom>
          <a:noFill/>
        </p:spPr>
        <p:txBody>
          <a:bodyPr wrap="square" rtlCol="0">
            <a:spAutoFit/>
          </a:bodyPr>
          <a:lstStyle/>
          <a:p>
            <a:endParaRPr lang="en-US" sz="1400" b="1">
              <a:latin typeface="Oriya Sangam MN" charset="0"/>
              <a:ea typeface="Oriya Sangam MN" charset="0"/>
              <a:cs typeface="Oriya Sangam MN" charset="0"/>
            </a:endParaRPr>
          </a:p>
          <a:p>
            <a:r>
              <a:rPr lang="en-US" sz="1400" b="1">
                <a:latin typeface="Oriya Sangam MN" charset="0"/>
                <a:ea typeface="Oriya Sangam MN" charset="0"/>
                <a:cs typeface="Oriya Sangam MN" charset="0"/>
              </a:rPr>
              <a:t>Move-in</a:t>
            </a:r>
          </a:p>
        </p:txBody>
      </p:sp>
      <p:sp>
        <p:nvSpPr>
          <p:cNvPr id="31" name="TextBox 30"/>
          <p:cNvSpPr txBox="1"/>
          <p:nvPr/>
        </p:nvSpPr>
        <p:spPr>
          <a:xfrm>
            <a:off x="9337273" y="2597914"/>
            <a:ext cx="1721853" cy="738664"/>
          </a:xfrm>
          <a:prstGeom prst="rect">
            <a:avLst/>
          </a:prstGeom>
          <a:noFill/>
        </p:spPr>
        <p:txBody>
          <a:bodyPr wrap="square" rtlCol="0">
            <a:spAutoFit/>
          </a:bodyPr>
          <a:lstStyle/>
          <a:p>
            <a:endParaRPr lang="en-US" sz="1400" b="1">
              <a:latin typeface="Oriya Sangam MN" charset="0"/>
              <a:ea typeface="Oriya Sangam MN" charset="0"/>
              <a:cs typeface="Oriya Sangam MN" charset="0"/>
            </a:endParaRPr>
          </a:p>
          <a:p>
            <a:r>
              <a:rPr lang="en-US" sz="1400" b="1">
                <a:latin typeface="Oriya Sangam MN" charset="0"/>
                <a:ea typeface="Oriya Sangam MN" charset="0"/>
                <a:cs typeface="Oriya Sangam MN" charset="0"/>
              </a:rPr>
              <a:t>Foster</a:t>
            </a:r>
          </a:p>
          <a:p>
            <a:r>
              <a:rPr lang="en-US" sz="1400" b="1">
                <a:latin typeface="Oriya Sangam MN" charset="0"/>
                <a:ea typeface="Oriya Sangam MN" charset="0"/>
                <a:cs typeface="Oriya Sangam MN" charset="0"/>
              </a:rPr>
              <a:t>Inclusivity</a:t>
            </a:r>
          </a:p>
        </p:txBody>
      </p:sp>
      <p:sp>
        <p:nvSpPr>
          <p:cNvPr id="33" name="Rectangle 32"/>
          <p:cNvSpPr/>
          <p:nvPr/>
        </p:nvSpPr>
        <p:spPr>
          <a:xfrm>
            <a:off x="1008200" y="1508970"/>
            <a:ext cx="2047154" cy="46598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3055982" y="1508970"/>
            <a:ext cx="2047154" cy="46598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097064" y="1508970"/>
            <a:ext cx="2047154" cy="46598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144218" y="1508969"/>
            <a:ext cx="2047154" cy="46598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mage result for apartment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051" y="1958858"/>
            <a:ext cx="843089" cy="84308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mage result for signature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7100" y="1998425"/>
            <a:ext cx="728129" cy="728129"/>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mage result for moving boxes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5689" y="1844945"/>
            <a:ext cx="1016237" cy="101623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35035" y="1946666"/>
            <a:ext cx="1037010" cy="1037010"/>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mage result for high five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62518" y="1848730"/>
            <a:ext cx="877824" cy="877824"/>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p:cNvSpPr/>
          <p:nvPr/>
        </p:nvSpPr>
        <p:spPr>
          <a:xfrm>
            <a:off x="1033541" y="636270"/>
            <a:ext cx="4952731" cy="558800"/>
          </a:xfrm>
          <a:prstGeom prst="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a:off x="1033541" y="636271"/>
            <a:ext cx="2344659" cy="558800"/>
          </a:xfrm>
          <a:prstGeom prst="homePlat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450726" y="496757"/>
            <a:ext cx="2633082" cy="646331"/>
          </a:xfrm>
          <a:prstGeom prst="rect">
            <a:avLst/>
          </a:prstGeom>
          <a:noFill/>
        </p:spPr>
        <p:txBody>
          <a:bodyPr wrap="square" rtlCol="0">
            <a:spAutoFit/>
          </a:bodyPr>
          <a:lstStyle/>
          <a:p>
            <a:endParaRPr lang="en-US" b="1">
              <a:solidFill>
                <a:schemeClr val="bg1"/>
              </a:solidFill>
              <a:latin typeface="Oriya Sangam MN" charset="0"/>
              <a:ea typeface="Oriya Sangam MN" charset="0"/>
              <a:cs typeface="Oriya Sangam MN" charset="0"/>
            </a:endParaRPr>
          </a:p>
          <a:p>
            <a:r>
              <a:rPr lang="en-US" b="1">
                <a:latin typeface="Oriya Sangam MN" charset="0"/>
                <a:ea typeface="Oriya Sangam MN" charset="0"/>
                <a:cs typeface="Oriya Sangam MN" charset="0"/>
              </a:rPr>
              <a:t>Phase 4 : Deliver</a:t>
            </a:r>
          </a:p>
        </p:txBody>
      </p:sp>
      <p:sp>
        <p:nvSpPr>
          <p:cNvPr id="48" name="TextBox 47">
            <a:hlinkClick r:id="rId8" action="ppaction://hlinksldjump"/>
          </p:cNvPr>
          <p:cNvSpPr txBox="1"/>
          <p:nvPr/>
        </p:nvSpPr>
        <p:spPr>
          <a:xfrm>
            <a:off x="1162442" y="462346"/>
            <a:ext cx="2120813" cy="738664"/>
          </a:xfrm>
          <a:prstGeom prst="rect">
            <a:avLst/>
          </a:prstGeom>
          <a:noFill/>
        </p:spPr>
        <p:txBody>
          <a:bodyPr wrap="square" rtlCol="0">
            <a:spAutoFit/>
          </a:bodyPr>
          <a:lstStyle/>
          <a:p>
            <a:endParaRPr lang="en-US" sz="1400" b="1" dirty="0">
              <a:solidFill>
                <a:schemeClr val="bg1"/>
              </a:solidFill>
              <a:latin typeface="Oriya Sangam MN" charset="0"/>
              <a:ea typeface="Oriya Sangam MN" charset="0"/>
              <a:cs typeface="Oriya Sangam MN" charset="0"/>
            </a:endParaRPr>
          </a:p>
          <a:p>
            <a:r>
              <a:rPr lang="en-US" sz="1400" b="1" dirty="0">
                <a:solidFill>
                  <a:schemeClr val="bg1"/>
                </a:solidFill>
                <a:latin typeface="Oriya Sangam MN" charset="0"/>
                <a:ea typeface="Oriya Sangam MN" charset="0"/>
                <a:cs typeface="Oriya Sangam MN" charset="0"/>
              </a:rPr>
              <a:t>Pathway to </a:t>
            </a:r>
          </a:p>
          <a:p>
            <a:r>
              <a:rPr lang="en-US" sz="1400" b="1" dirty="0">
                <a:solidFill>
                  <a:schemeClr val="bg1"/>
                </a:solidFill>
                <a:latin typeface="Oriya Sangam MN" charset="0"/>
                <a:ea typeface="Oriya Sangam MN" charset="0"/>
                <a:cs typeface="Oriya Sangam MN" charset="0"/>
              </a:rPr>
              <a:t>Creating Housing</a:t>
            </a:r>
            <a:endParaRPr lang="en-US" sz="1400" b="1" dirty="0">
              <a:latin typeface="Oriya Sangam MN" charset="0"/>
              <a:ea typeface="Oriya Sangam MN" charset="0"/>
              <a:cs typeface="Oriya Sangam MN" charset="0"/>
            </a:endParaRPr>
          </a:p>
        </p:txBody>
      </p:sp>
      <p:sp>
        <p:nvSpPr>
          <p:cNvPr id="3" name="Slide Number Placeholder 2"/>
          <p:cNvSpPr>
            <a:spLocks noGrp="1"/>
          </p:cNvSpPr>
          <p:nvPr>
            <p:ph type="sldNum" sz="quarter" idx="12"/>
          </p:nvPr>
        </p:nvSpPr>
        <p:spPr/>
        <p:txBody>
          <a:bodyPr/>
          <a:lstStyle/>
          <a:p>
            <a:fld id="{0ECC8AB7-EC8A-0742-88D4-A0FD04CAACC7}" type="slidenum">
              <a:rPr lang="en-US" b="1" smtClean="0">
                <a:solidFill>
                  <a:srgbClr val="7030A0"/>
                </a:solidFill>
                <a:latin typeface="Oriya Sangam MN" charset="0"/>
                <a:ea typeface="Oriya Sangam MN" charset="0"/>
                <a:cs typeface="Oriya Sangam MN" charset="0"/>
              </a:rPr>
              <a:t>24</a:t>
            </a:fld>
            <a:endParaRPr lang="en-US" b="1" dirty="0">
              <a:solidFill>
                <a:srgbClr val="7030A0"/>
              </a:solidFill>
              <a:latin typeface="Oriya Sangam MN" charset="0"/>
              <a:ea typeface="Oriya Sangam MN" charset="0"/>
              <a:cs typeface="Oriya Sangam MN" charset="0"/>
            </a:endParaRPr>
          </a:p>
        </p:txBody>
      </p:sp>
      <p:sp>
        <p:nvSpPr>
          <p:cNvPr id="49" name="Rectangle 48"/>
          <p:cNvSpPr/>
          <p:nvPr/>
        </p:nvSpPr>
        <p:spPr>
          <a:xfrm>
            <a:off x="9187958" y="1508968"/>
            <a:ext cx="2047154" cy="465421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hlinkClick r:id="rId9" action="ppaction://hlinksldjump"/>
          </p:cNvPr>
          <p:cNvSpPr/>
          <p:nvPr/>
        </p:nvSpPr>
        <p:spPr>
          <a:xfrm>
            <a:off x="6716479" y="5753637"/>
            <a:ext cx="438674" cy="4184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p:cNvPicPr>
            <a:picLocks noChangeAspect="1"/>
          </p:cNvPicPr>
          <p:nvPr/>
        </p:nvPicPr>
        <p:blipFill>
          <a:blip r:embed="rId10"/>
          <a:stretch>
            <a:fillRect/>
          </a:stretch>
        </p:blipFill>
        <p:spPr>
          <a:xfrm>
            <a:off x="6799286" y="5844100"/>
            <a:ext cx="273059" cy="273059"/>
          </a:xfrm>
          <a:prstGeom prst="rect">
            <a:avLst/>
          </a:prstGeom>
        </p:spPr>
      </p:pic>
      <p:sp>
        <p:nvSpPr>
          <p:cNvPr id="53" name="Rectangle 52">
            <a:hlinkClick r:id="rId9" action="ppaction://hlinksldjump"/>
          </p:cNvPr>
          <p:cNvSpPr/>
          <p:nvPr/>
        </p:nvSpPr>
        <p:spPr>
          <a:xfrm>
            <a:off x="10810233" y="5754564"/>
            <a:ext cx="438674" cy="4184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p:cNvPicPr>
            <a:picLocks noChangeAspect="1"/>
          </p:cNvPicPr>
          <p:nvPr/>
        </p:nvPicPr>
        <p:blipFill>
          <a:blip r:embed="rId10"/>
          <a:stretch>
            <a:fillRect/>
          </a:stretch>
        </p:blipFill>
        <p:spPr>
          <a:xfrm>
            <a:off x="10893040" y="5845027"/>
            <a:ext cx="273059" cy="273059"/>
          </a:xfrm>
          <a:prstGeom prst="rect">
            <a:avLst/>
          </a:prstGeom>
        </p:spPr>
      </p:pic>
    </p:spTree>
    <p:extLst>
      <p:ext uri="{BB962C8B-B14F-4D97-AF65-F5344CB8AC3E}">
        <p14:creationId xmlns:p14="http://schemas.microsoft.com/office/powerpoint/2010/main" val="780070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CC8AB7-EC8A-0742-88D4-A0FD04CAACC7}" type="slidenum">
              <a:rPr lang="en-US" b="1" smtClean="0">
                <a:solidFill>
                  <a:srgbClr val="7030A0"/>
                </a:solidFill>
                <a:latin typeface="Oriya Sangam MN" charset="0"/>
                <a:ea typeface="Oriya Sangam MN" charset="0"/>
                <a:cs typeface="Oriya Sangam MN" charset="0"/>
              </a:rPr>
              <a:t>25</a:t>
            </a:fld>
            <a:endParaRPr lang="en-US" b="1" dirty="0">
              <a:solidFill>
                <a:srgbClr val="7030A0"/>
              </a:solidFill>
              <a:latin typeface="Oriya Sangam MN" charset="0"/>
              <a:ea typeface="Oriya Sangam MN" charset="0"/>
              <a:cs typeface="Oriya Sangam MN" charset="0"/>
            </a:endParaRPr>
          </a:p>
        </p:txBody>
      </p:sp>
      <p:sp>
        <p:nvSpPr>
          <p:cNvPr id="3" name="Rectangle 2"/>
          <p:cNvSpPr/>
          <p:nvPr/>
        </p:nvSpPr>
        <p:spPr>
          <a:xfrm>
            <a:off x="-23814" y="0"/>
            <a:ext cx="304800"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20093" y="682752"/>
            <a:ext cx="3045721" cy="512318"/>
          </a:xfrm>
          <a:prstGeom prst="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113482" y="771118"/>
            <a:ext cx="3386857" cy="369332"/>
          </a:xfrm>
          <a:prstGeom prst="rect">
            <a:avLst/>
          </a:prstGeom>
          <a:noFill/>
        </p:spPr>
        <p:txBody>
          <a:bodyPr wrap="square" rtlCol="0">
            <a:spAutoFit/>
          </a:bodyPr>
          <a:lstStyle/>
          <a:p>
            <a:r>
              <a:rPr lang="en-US" b="1" dirty="0">
                <a:latin typeface="Oriya Sangam MN" charset="0"/>
                <a:ea typeface="Oriya Sangam MN" charset="0"/>
                <a:cs typeface="Oriya Sangam MN" charset="0"/>
              </a:rPr>
              <a:t>Preparation for Move-in</a:t>
            </a:r>
          </a:p>
        </p:txBody>
      </p:sp>
      <p:sp>
        <p:nvSpPr>
          <p:cNvPr id="10" name="TextBox 9"/>
          <p:cNvSpPr txBox="1"/>
          <p:nvPr/>
        </p:nvSpPr>
        <p:spPr>
          <a:xfrm>
            <a:off x="892829" y="3955693"/>
            <a:ext cx="4609613" cy="2000548"/>
          </a:xfrm>
          <a:prstGeom prst="rect">
            <a:avLst/>
          </a:prstGeom>
          <a:noFill/>
        </p:spPr>
        <p:txBody>
          <a:bodyPr wrap="square" rtlCol="0">
            <a:spAutoFit/>
          </a:bodyPr>
          <a:lstStyle/>
          <a:p>
            <a:r>
              <a:rPr lang="en-US" sz="1400" b="1" dirty="0">
                <a:latin typeface="Oriya Sangam MN" charset="0"/>
                <a:ea typeface="Oriya Sangam MN" charset="0"/>
                <a:cs typeface="Oriya Sangam MN" charset="0"/>
              </a:rPr>
              <a:t>Description:</a:t>
            </a:r>
          </a:p>
          <a:p>
            <a:pPr marL="171450" indent="-171450">
              <a:buFont typeface="Arial" charset="0"/>
              <a:buChar char="•"/>
            </a:pPr>
            <a:endParaRPr lang="en-US" sz="1400" b="1" dirty="0">
              <a:latin typeface="Oriya Sangam MN" charset="0"/>
              <a:ea typeface="Oriya Sangam MN" charset="0"/>
              <a:cs typeface="Oriya Sangam MN" charset="0"/>
            </a:endParaRPr>
          </a:p>
          <a:p>
            <a:r>
              <a:rPr lang="en-US" sz="1200" dirty="0">
                <a:latin typeface="Oriya Sangam MN" charset="0"/>
                <a:ea typeface="Oriya Sangam MN" charset="0"/>
                <a:cs typeface="Oriya Sangam MN" charset="0"/>
              </a:rPr>
              <a:t>A move-in plan and checklist is a helpful tool to bring together all the components of the person-</a:t>
            </a:r>
            <a:r>
              <a:rPr lang="en-US" sz="1200" dirty="0" err="1">
                <a:latin typeface="Oriya Sangam MN" charset="0"/>
                <a:ea typeface="Oriya Sangam MN" charset="0"/>
                <a:cs typeface="Oriya Sangam MN" charset="0"/>
              </a:rPr>
              <a:t>centred</a:t>
            </a:r>
            <a:r>
              <a:rPr lang="en-US" sz="1200" dirty="0">
                <a:latin typeface="Oriya Sangam MN" charset="0"/>
                <a:ea typeface="Oriya Sangam MN" charset="0"/>
                <a:cs typeface="Oriya Sangam MN" charset="0"/>
              </a:rPr>
              <a:t> planning process in preparation for independent living. This would be used by the individual and their family to make sure they are on track in the months leading up to move-in. Project leaders and support workers may lend some guidance or assistance on some of the preparation tasks.</a:t>
            </a:r>
          </a:p>
        </p:txBody>
      </p:sp>
      <p:sp>
        <p:nvSpPr>
          <p:cNvPr id="12" name="TextBox 11"/>
          <p:cNvSpPr txBox="1"/>
          <p:nvPr/>
        </p:nvSpPr>
        <p:spPr>
          <a:xfrm>
            <a:off x="6969142" y="1240353"/>
            <a:ext cx="4773679" cy="2431435"/>
          </a:xfrm>
          <a:prstGeom prst="rect">
            <a:avLst/>
          </a:prstGeom>
          <a:noFill/>
        </p:spPr>
        <p:txBody>
          <a:bodyPr wrap="square" rtlCol="0">
            <a:spAutoFit/>
          </a:bodyPr>
          <a:lstStyle/>
          <a:p>
            <a:r>
              <a:rPr lang="en-US" sz="1400" b="1" dirty="0">
                <a:latin typeface="Oriya Sangam MN" charset="0"/>
                <a:ea typeface="Oriya Sangam MN" charset="0"/>
                <a:cs typeface="Oriya Sangam MN" charset="0"/>
              </a:rPr>
              <a:t>In action:</a:t>
            </a:r>
          </a:p>
          <a:p>
            <a:endParaRPr lang="en-US" sz="1400" b="1" dirty="0">
              <a:latin typeface="Oriya Sangam MN" charset="0"/>
              <a:ea typeface="Oriya Sangam MN" charset="0"/>
              <a:cs typeface="Oriya Sangam MN" charset="0"/>
            </a:endParaRPr>
          </a:p>
          <a:p>
            <a:pPr marL="285750" indent="-285750">
              <a:buFont typeface="Arial" charset="0"/>
              <a:buChar char="•"/>
            </a:pPr>
            <a:r>
              <a:rPr lang="en-CA" sz="1200" b="1" dirty="0">
                <a:latin typeface="Oriya Sangam MN" charset="0"/>
                <a:ea typeface="Oriya Sangam MN" charset="0"/>
                <a:cs typeface="Oriya Sangam MN" charset="0"/>
              </a:rPr>
              <a:t>Materials: </a:t>
            </a:r>
            <a:r>
              <a:rPr lang="en-CA" sz="1200" dirty="0">
                <a:latin typeface="Oriya Sangam MN" charset="0"/>
                <a:ea typeface="Oriya Sangam MN" charset="0"/>
                <a:cs typeface="Oriya Sangam MN" charset="0"/>
              </a:rPr>
              <a:t>A place to store all the planning information and materials (e.g. a folder in a shared drive)</a:t>
            </a:r>
            <a:endParaRPr lang="en-CA" sz="1200" b="1" dirty="0">
              <a:latin typeface="Oriya Sangam MN" charset="0"/>
              <a:ea typeface="Oriya Sangam MN" charset="0"/>
              <a:cs typeface="Oriya Sangam MN" charset="0"/>
            </a:endParaRPr>
          </a:p>
          <a:p>
            <a:pPr marL="285750" indent="-285750">
              <a:buFont typeface="Arial" charset="0"/>
              <a:buChar char="•"/>
            </a:pPr>
            <a:r>
              <a:rPr lang="en-CA" sz="1200" b="1" dirty="0">
                <a:latin typeface="Oriya Sangam MN" charset="0"/>
                <a:ea typeface="Oriya Sangam MN" charset="0"/>
                <a:cs typeface="Oriya Sangam MN" charset="0"/>
              </a:rPr>
              <a:t>Method:</a:t>
            </a:r>
          </a:p>
          <a:p>
            <a:pPr marL="742950" lvl="1" indent="-285750">
              <a:buFont typeface="Courier New" charset="0"/>
              <a:buChar char="o"/>
            </a:pPr>
            <a:r>
              <a:rPr lang="en-CA" sz="1200" dirty="0">
                <a:latin typeface="Oriya Sangam MN" charset="0"/>
                <a:ea typeface="Oriya Sangam MN" charset="0"/>
                <a:cs typeface="Oriya Sangam MN" charset="0"/>
              </a:rPr>
              <a:t>Individuals and families create a list of things to do before moving in (with guidance from the planning team)</a:t>
            </a:r>
          </a:p>
          <a:p>
            <a:pPr marL="742950" lvl="1" indent="-285750">
              <a:buFont typeface="Courier New" charset="0"/>
              <a:buChar char="o"/>
            </a:pPr>
            <a:r>
              <a:rPr lang="en-CA" sz="1200" dirty="0">
                <a:latin typeface="Oriya Sangam MN" charset="0"/>
                <a:ea typeface="Oriya Sangam MN" charset="0"/>
                <a:cs typeface="Oriya Sangam MN" charset="0"/>
              </a:rPr>
              <a:t>Identify things that need to be worked on and reach out for support if needed</a:t>
            </a:r>
            <a:endParaRPr lang="en-US" sz="1400" dirty="0">
              <a:latin typeface="Oriya Sangam MN" charset="0"/>
              <a:ea typeface="Oriya Sangam MN" charset="0"/>
              <a:cs typeface="Oriya Sangam MN" charset="0"/>
            </a:endParaRPr>
          </a:p>
          <a:p>
            <a:pPr marL="285750" indent="-285750">
              <a:buFont typeface="Arial" charset="0"/>
              <a:buChar char="•"/>
            </a:pPr>
            <a:endParaRPr lang="en-US" sz="1400" dirty="0">
              <a:latin typeface="Oriya Sangam MN" charset="0"/>
              <a:ea typeface="Oriya Sangam MN" charset="0"/>
              <a:cs typeface="Oriya Sangam MN" charset="0"/>
            </a:endParaRPr>
          </a:p>
          <a:p>
            <a:pPr marL="285750" indent="-285750">
              <a:buFont typeface="Arial" charset="0"/>
              <a:buChar char="•"/>
            </a:pPr>
            <a:endParaRPr lang="en-US" sz="1400" dirty="0">
              <a:latin typeface="Oriya Sangam MN" charset="0"/>
              <a:ea typeface="Oriya Sangam MN" charset="0"/>
              <a:cs typeface="Oriya Sangam MN" charset="0"/>
            </a:endParaRPr>
          </a:p>
        </p:txBody>
      </p:sp>
      <p:cxnSp>
        <p:nvCxnSpPr>
          <p:cNvPr id="14" name="Straight Connector 13"/>
          <p:cNvCxnSpPr/>
          <p:nvPr/>
        </p:nvCxnSpPr>
        <p:spPr>
          <a:xfrm>
            <a:off x="6336159" y="0"/>
            <a:ext cx="0" cy="685800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6" name="Picture 8" descr="mage result for moving boxes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993" y="1732993"/>
            <a:ext cx="2007058" cy="200705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010946" y="1201361"/>
            <a:ext cx="1939576" cy="318970"/>
          </a:xfrm>
          <a:prstGeom prst="rect">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1033541" y="1240353"/>
            <a:ext cx="2633082" cy="276999"/>
          </a:xfrm>
          <a:prstGeom prst="rect">
            <a:avLst/>
          </a:prstGeom>
          <a:noFill/>
        </p:spPr>
        <p:txBody>
          <a:bodyPr wrap="square" rtlCol="0">
            <a:spAutoFit/>
          </a:bodyPr>
          <a:lstStyle/>
          <a:p>
            <a:r>
              <a:rPr lang="en-US" sz="1200" b="1" dirty="0">
                <a:solidFill>
                  <a:schemeClr val="bg1"/>
                </a:solidFill>
                <a:latin typeface="Oriya Sangam MN" charset="0"/>
                <a:ea typeface="Oriya Sangam MN" charset="0"/>
                <a:cs typeface="Oriya Sangam MN" charset="0"/>
              </a:rPr>
              <a:t>Tool            Deliver</a:t>
            </a:r>
          </a:p>
        </p:txBody>
      </p:sp>
      <p:pic>
        <p:nvPicPr>
          <p:cNvPr id="18" name="Picture 17"/>
          <p:cNvPicPr>
            <a:picLocks noChangeAspect="1"/>
          </p:cNvPicPr>
          <p:nvPr/>
        </p:nvPicPr>
        <p:blipFill>
          <a:blip r:embed="rId4"/>
          <a:stretch>
            <a:fillRect/>
          </a:stretch>
        </p:blipFill>
        <p:spPr>
          <a:xfrm>
            <a:off x="1599841" y="1256031"/>
            <a:ext cx="194818" cy="194818"/>
          </a:xfrm>
          <a:prstGeom prst="rect">
            <a:avLst/>
          </a:prstGeom>
        </p:spPr>
      </p:pic>
      <p:sp>
        <p:nvSpPr>
          <p:cNvPr id="19" name="TextBox 18"/>
          <p:cNvSpPr txBox="1"/>
          <p:nvPr/>
        </p:nvSpPr>
        <p:spPr>
          <a:xfrm>
            <a:off x="7233513" y="3596672"/>
            <a:ext cx="4316035" cy="3046988"/>
          </a:xfrm>
          <a:prstGeom prst="rect">
            <a:avLst/>
          </a:prstGeom>
          <a:noFill/>
        </p:spPr>
        <p:txBody>
          <a:bodyPr wrap="square" rtlCol="0">
            <a:spAutoFit/>
          </a:bodyPr>
          <a:lstStyle/>
          <a:p>
            <a:pPr marL="171450" indent="-171450">
              <a:buFont typeface="Wingdings" charset="2"/>
              <a:buChar char="q"/>
            </a:pPr>
            <a:endParaRPr lang="en-US" sz="1200" b="1" dirty="0">
              <a:solidFill>
                <a:srgbClr val="7030A0"/>
              </a:solidFill>
              <a:latin typeface="Oriya Sangam MN" charset="0"/>
              <a:ea typeface="Oriya Sangam MN" charset="0"/>
              <a:cs typeface="Oriya Sangam MN" charset="0"/>
            </a:endParaRPr>
          </a:p>
          <a:p>
            <a:pPr marL="171450" indent="-171450">
              <a:buFont typeface="Wingdings" charset="2"/>
              <a:buChar char="q"/>
            </a:pPr>
            <a:r>
              <a:rPr lang="en-US" sz="1200" dirty="0">
                <a:solidFill>
                  <a:srgbClr val="7030A0"/>
                </a:solidFill>
                <a:latin typeface="Oriya Sangam MN" charset="0"/>
                <a:ea typeface="Oriya Sangam MN" charset="0"/>
                <a:cs typeface="Oriya Sangam MN" charset="0"/>
              </a:rPr>
              <a:t>Update the person-</a:t>
            </a:r>
            <a:r>
              <a:rPr lang="en-US" sz="1200" dirty="0" err="1">
                <a:solidFill>
                  <a:srgbClr val="7030A0"/>
                </a:solidFill>
                <a:latin typeface="Oriya Sangam MN" charset="0"/>
                <a:ea typeface="Oriya Sangam MN" charset="0"/>
                <a:cs typeface="Oriya Sangam MN" charset="0"/>
              </a:rPr>
              <a:t>centred</a:t>
            </a:r>
            <a:r>
              <a:rPr lang="en-US" sz="1200" dirty="0">
                <a:solidFill>
                  <a:srgbClr val="7030A0"/>
                </a:solidFill>
                <a:latin typeface="Oriya Sangam MN" charset="0"/>
                <a:ea typeface="Oriya Sangam MN" charset="0"/>
                <a:cs typeface="Oriya Sangam MN" charset="0"/>
              </a:rPr>
              <a:t> plans and information.</a:t>
            </a:r>
          </a:p>
          <a:p>
            <a:pPr marL="171450" indent="-171450">
              <a:buFont typeface="Wingdings" charset="2"/>
              <a:buChar char="q"/>
            </a:pPr>
            <a:r>
              <a:rPr lang="en-US" sz="1200" dirty="0">
                <a:solidFill>
                  <a:srgbClr val="7030A0"/>
                </a:solidFill>
                <a:latin typeface="Oriya Sangam MN" charset="0"/>
                <a:ea typeface="Oriya Sangam MN" charset="0"/>
                <a:cs typeface="Oriya Sangam MN" charset="0"/>
              </a:rPr>
              <a:t>Create a plan/list for moving (e.g. buying furniture, packing).</a:t>
            </a:r>
          </a:p>
          <a:p>
            <a:pPr marL="171450" indent="-171450">
              <a:buFont typeface="Wingdings" charset="2"/>
              <a:buChar char="q"/>
            </a:pPr>
            <a:r>
              <a:rPr lang="en-US" sz="1200" dirty="0">
                <a:solidFill>
                  <a:srgbClr val="7030A0"/>
                </a:solidFill>
                <a:latin typeface="Oriya Sangam MN" charset="0"/>
                <a:ea typeface="Oriya Sangam MN" charset="0"/>
                <a:cs typeface="Oriya Sangam MN" charset="0"/>
              </a:rPr>
              <a:t>Support the individual to take on more chores in the home (cleaning/cooking etc.).</a:t>
            </a:r>
          </a:p>
          <a:p>
            <a:pPr marL="171450" indent="-171450">
              <a:buFont typeface="Wingdings" charset="2"/>
              <a:buChar char="q"/>
            </a:pPr>
            <a:r>
              <a:rPr lang="en-US" sz="1200" dirty="0">
                <a:solidFill>
                  <a:srgbClr val="7030A0"/>
                </a:solidFill>
                <a:latin typeface="Oriya Sangam MN" charset="0"/>
                <a:ea typeface="Oriya Sangam MN" charset="0"/>
                <a:cs typeface="Oriya Sangam MN" charset="0"/>
              </a:rPr>
              <a:t>Give responsibility and encourage individuals to stay home alone for a weekend.</a:t>
            </a:r>
          </a:p>
          <a:p>
            <a:pPr marL="171450" indent="-171450">
              <a:buFont typeface="Wingdings" charset="2"/>
              <a:buChar char="q"/>
            </a:pPr>
            <a:r>
              <a:rPr lang="en-US" sz="1200" dirty="0">
                <a:solidFill>
                  <a:srgbClr val="7030A0"/>
                </a:solidFill>
                <a:latin typeface="Oriya Sangam MN" charset="0"/>
                <a:ea typeface="Oriya Sangam MN" charset="0"/>
                <a:cs typeface="Oriya Sangam MN" charset="0"/>
              </a:rPr>
              <a:t>Discuss apartment etiquette and rules.</a:t>
            </a:r>
          </a:p>
          <a:p>
            <a:pPr marL="171450" indent="-171450">
              <a:buFont typeface="Wingdings" charset="2"/>
              <a:buChar char="q"/>
            </a:pPr>
            <a:r>
              <a:rPr lang="en-US" sz="1200" dirty="0">
                <a:solidFill>
                  <a:srgbClr val="7030A0"/>
                </a:solidFill>
                <a:latin typeface="Oriya Sangam MN" charset="0"/>
                <a:ea typeface="Oriya Sangam MN" charset="0"/>
                <a:cs typeface="Oriya Sangam MN" charset="0"/>
              </a:rPr>
              <a:t>Discuss issues such as health and safety.</a:t>
            </a:r>
          </a:p>
          <a:p>
            <a:pPr marL="171450" indent="-171450">
              <a:buFont typeface="Wingdings" charset="2"/>
              <a:buChar char="q"/>
            </a:pPr>
            <a:r>
              <a:rPr lang="en-US" sz="1200" dirty="0">
                <a:solidFill>
                  <a:srgbClr val="7030A0"/>
                </a:solidFill>
                <a:latin typeface="Oriya Sangam MN" charset="0"/>
                <a:ea typeface="Oriya Sangam MN" charset="0"/>
                <a:cs typeface="Oriya Sangam MN" charset="0"/>
              </a:rPr>
              <a:t>Visit the new neighbourhood and start forming community connections.</a:t>
            </a:r>
          </a:p>
          <a:p>
            <a:pPr marL="285750" indent="-285750">
              <a:buFont typeface="Wingdings" charset="2"/>
              <a:buChar char="q"/>
            </a:pPr>
            <a:endParaRPr lang="en-CA" sz="1200" dirty="0">
              <a:solidFill>
                <a:srgbClr val="7030A0"/>
              </a:solidFill>
              <a:latin typeface="Oriya Sangam MN" charset="0"/>
              <a:ea typeface="Oriya Sangam MN" charset="0"/>
              <a:cs typeface="Oriya Sangam MN" charset="0"/>
            </a:endParaRPr>
          </a:p>
          <a:p>
            <a:pPr marL="285750" indent="-285750">
              <a:buFont typeface="Wingdings" charset="2"/>
              <a:buChar char="q"/>
            </a:pPr>
            <a:endParaRPr lang="en-CA" sz="1200" dirty="0">
              <a:solidFill>
                <a:srgbClr val="7030A0"/>
              </a:solidFill>
              <a:latin typeface="Oriya Sangam MN" charset="0"/>
              <a:ea typeface="Oriya Sangam MN" charset="0"/>
              <a:cs typeface="Oriya Sangam MN" charset="0"/>
            </a:endParaRPr>
          </a:p>
          <a:p>
            <a:pPr marL="285750" indent="-285750">
              <a:buFont typeface="Wingdings" charset="2"/>
              <a:buChar char="q"/>
            </a:pPr>
            <a:endParaRPr lang="en-CA" sz="1200" dirty="0">
              <a:solidFill>
                <a:srgbClr val="7030A0"/>
              </a:solidFill>
              <a:latin typeface="Oriya Sangam MN" charset="0"/>
              <a:ea typeface="Oriya Sangam MN" charset="0"/>
              <a:cs typeface="Oriya Sangam MN" charset="0"/>
            </a:endParaRPr>
          </a:p>
          <a:p>
            <a:pPr marL="285750" indent="-285750">
              <a:buFont typeface="Wingdings" charset="2"/>
              <a:buChar char="q"/>
            </a:pPr>
            <a:endParaRPr lang="en-US" sz="1200" dirty="0">
              <a:solidFill>
                <a:srgbClr val="7030A0"/>
              </a:solidFill>
              <a:latin typeface="Oriya Sangam MN" charset="0"/>
              <a:ea typeface="Oriya Sangam MN" charset="0"/>
              <a:cs typeface="Oriya Sangam MN" charset="0"/>
            </a:endParaRPr>
          </a:p>
        </p:txBody>
      </p:sp>
      <p:sp>
        <p:nvSpPr>
          <p:cNvPr id="20" name="TextBox 19"/>
          <p:cNvSpPr txBox="1"/>
          <p:nvPr/>
        </p:nvSpPr>
        <p:spPr>
          <a:xfrm>
            <a:off x="6969142" y="3394789"/>
            <a:ext cx="5505307" cy="276999"/>
          </a:xfrm>
          <a:prstGeom prst="rect">
            <a:avLst/>
          </a:prstGeom>
          <a:noFill/>
        </p:spPr>
        <p:txBody>
          <a:bodyPr wrap="square" rtlCol="0">
            <a:spAutoFit/>
          </a:bodyPr>
          <a:lstStyle/>
          <a:p>
            <a:r>
              <a:rPr lang="en-US" sz="1200" b="1" dirty="0">
                <a:solidFill>
                  <a:srgbClr val="7030A0"/>
                </a:solidFill>
                <a:latin typeface="Oriya Sangam MN" charset="0"/>
                <a:ea typeface="Oriya Sangam MN" charset="0"/>
                <a:cs typeface="Oriya Sangam MN" charset="0"/>
              </a:rPr>
              <a:t>Sample Checklist</a:t>
            </a:r>
          </a:p>
        </p:txBody>
      </p:sp>
      <p:sp>
        <p:nvSpPr>
          <p:cNvPr id="21" name="Rectangle 20"/>
          <p:cNvSpPr/>
          <p:nvPr/>
        </p:nvSpPr>
        <p:spPr>
          <a:xfrm>
            <a:off x="7066679" y="3656311"/>
            <a:ext cx="4482869" cy="229993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1040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CC8AB7-EC8A-0742-88D4-A0FD04CAACC7}" type="slidenum">
              <a:rPr lang="en-US" b="1" smtClean="0">
                <a:solidFill>
                  <a:srgbClr val="7030A0"/>
                </a:solidFill>
                <a:latin typeface="Oriya Sangam MN" charset="0"/>
                <a:ea typeface="Oriya Sangam MN" charset="0"/>
                <a:cs typeface="Oriya Sangam MN" charset="0"/>
              </a:rPr>
              <a:t>26</a:t>
            </a:fld>
            <a:endParaRPr lang="en-US" b="1" dirty="0">
              <a:solidFill>
                <a:srgbClr val="7030A0"/>
              </a:solidFill>
              <a:latin typeface="Oriya Sangam MN" charset="0"/>
              <a:ea typeface="Oriya Sangam MN" charset="0"/>
              <a:cs typeface="Oriya Sangam MN" charset="0"/>
            </a:endParaRPr>
          </a:p>
        </p:txBody>
      </p:sp>
      <p:sp>
        <p:nvSpPr>
          <p:cNvPr id="3" name="Rectangle 2"/>
          <p:cNvSpPr/>
          <p:nvPr/>
        </p:nvSpPr>
        <p:spPr>
          <a:xfrm>
            <a:off x="-23814" y="0"/>
            <a:ext cx="304800"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20093" y="682752"/>
            <a:ext cx="2866043" cy="512318"/>
          </a:xfrm>
          <a:prstGeom prst="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113482" y="771118"/>
            <a:ext cx="3386857" cy="369332"/>
          </a:xfrm>
          <a:prstGeom prst="rect">
            <a:avLst/>
          </a:prstGeom>
          <a:noFill/>
        </p:spPr>
        <p:txBody>
          <a:bodyPr wrap="square" rtlCol="0">
            <a:spAutoFit/>
          </a:bodyPr>
          <a:lstStyle/>
          <a:p>
            <a:r>
              <a:rPr lang="en-US" b="1" dirty="0">
                <a:latin typeface="Oriya Sangam MN" charset="0"/>
                <a:ea typeface="Oriya Sangam MN" charset="0"/>
                <a:cs typeface="Oriya Sangam MN" charset="0"/>
              </a:rPr>
              <a:t>Foster Inclusivity</a:t>
            </a:r>
          </a:p>
        </p:txBody>
      </p:sp>
      <p:sp>
        <p:nvSpPr>
          <p:cNvPr id="10" name="TextBox 9"/>
          <p:cNvSpPr txBox="1"/>
          <p:nvPr/>
        </p:nvSpPr>
        <p:spPr>
          <a:xfrm>
            <a:off x="892829" y="3955693"/>
            <a:ext cx="4609613" cy="2585323"/>
          </a:xfrm>
          <a:prstGeom prst="rect">
            <a:avLst/>
          </a:prstGeom>
          <a:noFill/>
        </p:spPr>
        <p:txBody>
          <a:bodyPr wrap="square" rtlCol="0">
            <a:spAutoFit/>
          </a:bodyPr>
          <a:lstStyle/>
          <a:p>
            <a:r>
              <a:rPr lang="en-US" sz="1400" b="1" dirty="0">
                <a:latin typeface="Oriya Sangam MN" charset="0"/>
                <a:ea typeface="Oriya Sangam MN" charset="0"/>
                <a:cs typeface="Oriya Sangam MN" charset="0"/>
              </a:rPr>
              <a:t>Description:</a:t>
            </a:r>
          </a:p>
          <a:p>
            <a:pPr marL="171450" indent="-171450">
              <a:buFont typeface="Arial" charset="0"/>
              <a:buChar char="•"/>
            </a:pPr>
            <a:endParaRPr lang="en-US" sz="1400" b="1" dirty="0">
              <a:latin typeface="Oriya Sangam MN" charset="0"/>
              <a:ea typeface="Oriya Sangam MN" charset="0"/>
              <a:cs typeface="Oriya Sangam MN" charset="0"/>
            </a:endParaRPr>
          </a:p>
          <a:p>
            <a:r>
              <a:rPr lang="en-US" sz="1200" dirty="0">
                <a:latin typeface="Oriya Sangam MN" charset="0"/>
                <a:ea typeface="Oriya Sangam MN" charset="0"/>
                <a:cs typeface="Oriya Sangam MN" charset="0"/>
              </a:rPr>
              <a:t>Creating an inclusivity guide for residents in the building without a disability can help them feel more comfortable about interactions with </a:t>
            </a:r>
            <a:r>
              <a:rPr lang="en-US" sz="1200" dirty="0" err="1">
                <a:latin typeface="Oriya Sangam MN" charset="0"/>
                <a:ea typeface="Oriya Sangam MN" charset="0"/>
                <a:cs typeface="Oriya Sangam MN" charset="0"/>
              </a:rPr>
              <a:t>neighbours</a:t>
            </a:r>
            <a:r>
              <a:rPr lang="en-US" sz="1200" dirty="0">
                <a:latin typeface="Oriya Sangam MN" charset="0"/>
                <a:ea typeface="Oriya Sangam MN" charset="0"/>
                <a:cs typeface="Oriya Sangam MN" charset="0"/>
              </a:rPr>
              <a:t>, learn how to best handle the presence of support staff, and enable them to be more involved in individuals’ support networks if they wish to be. Tools for these residents should balance education with privacy. The intent is not to single out residents with a disability but provide opportunities for other residents to ask questions and learn.</a:t>
            </a:r>
          </a:p>
          <a:p>
            <a:endParaRPr lang="en-US" sz="1200" dirty="0">
              <a:latin typeface="Oriya Sangam MN" charset="0"/>
              <a:ea typeface="Oriya Sangam MN" charset="0"/>
              <a:cs typeface="Oriya Sangam MN" charset="0"/>
            </a:endParaRPr>
          </a:p>
          <a:p>
            <a:endParaRPr lang="en-US" sz="1400" dirty="0">
              <a:latin typeface="Oriya Sangam MN" charset="0"/>
              <a:ea typeface="Oriya Sangam MN" charset="0"/>
              <a:cs typeface="Oriya Sangam MN" charset="0"/>
            </a:endParaRPr>
          </a:p>
        </p:txBody>
      </p:sp>
      <p:sp>
        <p:nvSpPr>
          <p:cNvPr id="12" name="TextBox 11"/>
          <p:cNvSpPr txBox="1"/>
          <p:nvPr/>
        </p:nvSpPr>
        <p:spPr>
          <a:xfrm>
            <a:off x="6969142" y="1240353"/>
            <a:ext cx="4773679" cy="3785652"/>
          </a:xfrm>
          <a:prstGeom prst="rect">
            <a:avLst/>
          </a:prstGeom>
          <a:noFill/>
        </p:spPr>
        <p:txBody>
          <a:bodyPr wrap="square" rtlCol="0">
            <a:spAutoFit/>
          </a:bodyPr>
          <a:lstStyle/>
          <a:p>
            <a:r>
              <a:rPr lang="en-US" sz="1400" b="1" dirty="0">
                <a:latin typeface="Oriya Sangam MN" charset="0"/>
                <a:ea typeface="Oriya Sangam MN" charset="0"/>
                <a:cs typeface="Oriya Sangam MN" charset="0"/>
              </a:rPr>
              <a:t>In action:</a:t>
            </a:r>
          </a:p>
          <a:p>
            <a:endParaRPr lang="en-US" sz="1400" b="1" dirty="0">
              <a:latin typeface="Oriya Sangam MN" charset="0"/>
              <a:ea typeface="Oriya Sangam MN" charset="0"/>
              <a:cs typeface="Oriya Sangam MN" charset="0"/>
            </a:endParaRPr>
          </a:p>
          <a:p>
            <a:pPr marL="285750" indent="-285750">
              <a:buFont typeface="Arial" charset="0"/>
              <a:buChar char="•"/>
            </a:pPr>
            <a:r>
              <a:rPr lang="en-CA" sz="1200" b="1" dirty="0">
                <a:latin typeface="Oriya Sangam MN" charset="0"/>
                <a:ea typeface="Oriya Sangam MN" charset="0"/>
                <a:cs typeface="Oriya Sangam MN" charset="0"/>
              </a:rPr>
              <a:t>Format</a:t>
            </a:r>
            <a:r>
              <a:rPr lang="en-CA" sz="1200" dirty="0">
                <a:latin typeface="Oriya Sangam MN" charset="0"/>
                <a:ea typeface="Oriya Sangam MN" charset="0"/>
                <a:cs typeface="Oriya Sangam MN" charset="0"/>
              </a:rPr>
              <a:t>: Information may be passed on to tenants during their interview or there could be learning sessions as part of other social events in the building</a:t>
            </a:r>
          </a:p>
          <a:p>
            <a:pPr marL="285750" indent="-285750">
              <a:buFont typeface="Arial" charset="0"/>
              <a:buChar char="•"/>
            </a:pPr>
            <a:r>
              <a:rPr lang="en-CA" sz="1200" b="1" dirty="0">
                <a:latin typeface="Oriya Sangam MN" charset="0"/>
                <a:ea typeface="Oriya Sangam MN" charset="0"/>
                <a:cs typeface="Oriya Sangam MN" charset="0"/>
              </a:rPr>
              <a:t>Method: </a:t>
            </a:r>
            <a:r>
              <a:rPr lang="en-CA" sz="1200" dirty="0">
                <a:latin typeface="Oriya Sangam MN" charset="0"/>
                <a:ea typeface="Oriya Sangam MN" charset="0"/>
                <a:cs typeface="Oriya Sangam MN" charset="0"/>
              </a:rPr>
              <a:t>Project leaders may discuss internally, along with individuals and their families, about what is important for other residents to know and what is not. Then, come up with ways to share that information: from formal materials like pamphlets and posters to informal channels, such as a potluck event, where people may be able to have these conversations organically with family and supporters present.</a:t>
            </a:r>
          </a:p>
          <a:p>
            <a:pPr marL="285750" indent="-285750">
              <a:buFont typeface="Arial" charset="0"/>
              <a:buChar char="•"/>
            </a:pPr>
            <a:endParaRPr lang="en-CA" sz="1200" dirty="0">
              <a:latin typeface="Oriya Sangam MN" charset="0"/>
              <a:ea typeface="Oriya Sangam MN" charset="0"/>
              <a:cs typeface="Oriya Sangam MN" charset="0"/>
            </a:endParaRPr>
          </a:p>
          <a:p>
            <a:pPr marL="285750" indent="-285750">
              <a:buFont typeface="Arial" charset="0"/>
              <a:buChar char="•"/>
            </a:pPr>
            <a:endParaRPr lang="en-CA" sz="1200" dirty="0">
              <a:latin typeface="Oriya Sangam MN" charset="0"/>
              <a:ea typeface="Oriya Sangam MN" charset="0"/>
              <a:cs typeface="Oriya Sangam MN" charset="0"/>
            </a:endParaRPr>
          </a:p>
          <a:p>
            <a:pPr marL="285750" indent="-285750">
              <a:buFont typeface="Arial" charset="0"/>
              <a:buChar char="•"/>
            </a:pPr>
            <a:endParaRPr lang="en-CA" sz="1400" dirty="0">
              <a:latin typeface="Oriya Sangam MN" charset="0"/>
              <a:ea typeface="Oriya Sangam MN" charset="0"/>
              <a:cs typeface="Oriya Sangam MN" charset="0"/>
            </a:endParaRPr>
          </a:p>
          <a:p>
            <a:pPr marL="285750" indent="-285750">
              <a:buFont typeface="Arial" charset="0"/>
              <a:buChar char="•"/>
            </a:pPr>
            <a:endParaRPr lang="en-US" sz="1400" dirty="0">
              <a:latin typeface="Oriya Sangam MN" charset="0"/>
              <a:ea typeface="Oriya Sangam MN" charset="0"/>
              <a:cs typeface="Oriya Sangam MN" charset="0"/>
            </a:endParaRPr>
          </a:p>
          <a:p>
            <a:pPr marL="285750" indent="-285750">
              <a:buFont typeface="Arial" charset="0"/>
              <a:buChar char="•"/>
            </a:pPr>
            <a:endParaRPr lang="en-US" sz="1400" dirty="0">
              <a:latin typeface="Oriya Sangam MN" charset="0"/>
              <a:ea typeface="Oriya Sangam MN" charset="0"/>
              <a:cs typeface="Oriya Sangam MN" charset="0"/>
            </a:endParaRPr>
          </a:p>
          <a:p>
            <a:pPr marL="285750" indent="-285750">
              <a:buFont typeface="Arial" charset="0"/>
              <a:buChar char="•"/>
            </a:pPr>
            <a:endParaRPr lang="en-US" sz="1400" dirty="0">
              <a:latin typeface="Oriya Sangam MN" charset="0"/>
              <a:ea typeface="Oriya Sangam MN" charset="0"/>
              <a:cs typeface="Oriya Sangam MN" charset="0"/>
            </a:endParaRPr>
          </a:p>
        </p:txBody>
      </p:sp>
      <p:cxnSp>
        <p:nvCxnSpPr>
          <p:cNvPr id="14" name="Straight Connector 13"/>
          <p:cNvCxnSpPr/>
          <p:nvPr/>
        </p:nvCxnSpPr>
        <p:spPr>
          <a:xfrm>
            <a:off x="6336159" y="0"/>
            <a:ext cx="0" cy="685800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6" name="Picture 16" descr="mage result for high fiv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4915" y="1919219"/>
            <a:ext cx="1711213" cy="171121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010946" y="1201361"/>
            <a:ext cx="1939576" cy="318970"/>
          </a:xfrm>
          <a:prstGeom prst="rect">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1033541" y="1240353"/>
            <a:ext cx="2633082" cy="276999"/>
          </a:xfrm>
          <a:prstGeom prst="rect">
            <a:avLst/>
          </a:prstGeom>
          <a:noFill/>
        </p:spPr>
        <p:txBody>
          <a:bodyPr wrap="square" rtlCol="0">
            <a:spAutoFit/>
          </a:bodyPr>
          <a:lstStyle/>
          <a:p>
            <a:r>
              <a:rPr lang="en-US" sz="1200" b="1" dirty="0">
                <a:solidFill>
                  <a:schemeClr val="bg1"/>
                </a:solidFill>
                <a:latin typeface="Oriya Sangam MN" charset="0"/>
                <a:ea typeface="Oriya Sangam MN" charset="0"/>
                <a:cs typeface="Oriya Sangam MN" charset="0"/>
              </a:rPr>
              <a:t>Tool            Deliver</a:t>
            </a:r>
          </a:p>
        </p:txBody>
      </p:sp>
      <p:pic>
        <p:nvPicPr>
          <p:cNvPr id="17" name="Picture 16"/>
          <p:cNvPicPr>
            <a:picLocks noChangeAspect="1"/>
          </p:cNvPicPr>
          <p:nvPr/>
        </p:nvPicPr>
        <p:blipFill>
          <a:blip r:embed="rId4"/>
          <a:stretch>
            <a:fillRect/>
          </a:stretch>
        </p:blipFill>
        <p:spPr>
          <a:xfrm>
            <a:off x="1599841" y="1256031"/>
            <a:ext cx="194818" cy="194818"/>
          </a:xfrm>
          <a:prstGeom prst="rect">
            <a:avLst/>
          </a:prstGeom>
        </p:spPr>
      </p:pic>
      <p:sp>
        <p:nvSpPr>
          <p:cNvPr id="18" name="TextBox 17"/>
          <p:cNvSpPr txBox="1"/>
          <p:nvPr/>
        </p:nvSpPr>
        <p:spPr>
          <a:xfrm>
            <a:off x="7233513" y="4175788"/>
            <a:ext cx="4316035" cy="1754326"/>
          </a:xfrm>
          <a:prstGeom prst="rect">
            <a:avLst/>
          </a:prstGeom>
          <a:noFill/>
        </p:spPr>
        <p:txBody>
          <a:bodyPr wrap="square" rtlCol="0">
            <a:spAutoFit/>
          </a:bodyPr>
          <a:lstStyle/>
          <a:p>
            <a:pPr marL="171450" lvl="0" indent="-171450">
              <a:buFont typeface="Arial" charset="0"/>
              <a:buChar char="•"/>
              <a:defRPr/>
            </a:pPr>
            <a:endParaRPr lang="en-US" sz="1200" dirty="0">
              <a:solidFill>
                <a:srgbClr val="7030A0"/>
              </a:solidFill>
              <a:latin typeface="Oriya Sangam MN" charset="0"/>
              <a:ea typeface="Oriya Sangam MN" charset="0"/>
              <a:cs typeface="Oriya Sangam MN" charset="0"/>
            </a:endParaRPr>
          </a:p>
          <a:p>
            <a:pPr marL="171450" lvl="0" indent="-171450">
              <a:buFont typeface="Arial" charset="0"/>
              <a:buChar char="•"/>
              <a:defRPr/>
            </a:pPr>
            <a:r>
              <a:rPr lang="en-US" sz="1200" dirty="0">
                <a:solidFill>
                  <a:srgbClr val="7030A0"/>
                </a:solidFill>
                <a:latin typeface="Oriya Sangam MN" charset="0"/>
                <a:ea typeface="Oriya Sangam MN" charset="0"/>
                <a:cs typeface="Oriya Sangam MN" charset="0"/>
              </a:rPr>
              <a:t>Myth-busting around disability</a:t>
            </a:r>
          </a:p>
          <a:p>
            <a:pPr marL="171450" lvl="0" indent="-171450">
              <a:buFont typeface="Arial" charset="0"/>
              <a:buChar char="•"/>
              <a:defRPr/>
            </a:pPr>
            <a:r>
              <a:rPr lang="en-US" sz="1200" dirty="0">
                <a:solidFill>
                  <a:srgbClr val="7030A0"/>
                </a:solidFill>
                <a:latin typeface="Oriya Sangam MN" charset="0"/>
                <a:ea typeface="Oriya Sangam MN" charset="0"/>
                <a:cs typeface="Oriya Sangam MN" charset="0"/>
              </a:rPr>
              <a:t>What to do if a tenant with a disability comes to them for an emergency</a:t>
            </a:r>
          </a:p>
          <a:p>
            <a:pPr marL="171450" lvl="0" indent="-171450">
              <a:buFont typeface="Arial" charset="0"/>
              <a:buChar char="•"/>
              <a:defRPr/>
            </a:pPr>
            <a:r>
              <a:rPr lang="en-US" sz="1200" dirty="0">
                <a:solidFill>
                  <a:srgbClr val="7030A0"/>
                </a:solidFill>
                <a:latin typeface="Oriya Sangam MN" charset="0"/>
                <a:ea typeface="Oriya Sangam MN" charset="0"/>
                <a:cs typeface="Oriya Sangam MN" charset="0"/>
              </a:rPr>
              <a:t>If people have certain sensitivities or dietary restrictions (for potlucks) </a:t>
            </a:r>
            <a:r>
              <a:rPr lang="mr-IN" sz="1200" dirty="0">
                <a:solidFill>
                  <a:srgbClr val="7030A0"/>
                </a:solidFill>
                <a:latin typeface="Oriya Sangam MN" charset="0"/>
                <a:ea typeface="Oriya Sangam MN" charset="0"/>
                <a:cs typeface="Oriya Sangam MN" charset="0"/>
              </a:rPr>
              <a:t>–</a:t>
            </a:r>
            <a:r>
              <a:rPr lang="en-US" sz="1200" dirty="0">
                <a:solidFill>
                  <a:srgbClr val="7030A0"/>
                </a:solidFill>
                <a:latin typeface="Oriya Sangam MN" charset="0"/>
                <a:ea typeface="Oriya Sangam MN" charset="0"/>
                <a:cs typeface="Oriya Sangam MN" charset="0"/>
              </a:rPr>
              <a:t> this can be shared informally by individuals and their families at a community event</a:t>
            </a:r>
          </a:p>
          <a:p>
            <a:pPr marL="171450" indent="-171450">
              <a:buFont typeface="Arial" charset="0"/>
              <a:buChar char="•"/>
            </a:pPr>
            <a:endParaRPr lang="en-CA" sz="1200" dirty="0">
              <a:latin typeface="Oriya Sangam MN" charset="0"/>
              <a:ea typeface="Oriya Sangam MN" charset="0"/>
              <a:cs typeface="Oriya Sangam MN" charset="0"/>
            </a:endParaRPr>
          </a:p>
        </p:txBody>
      </p:sp>
      <p:sp>
        <p:nvSpPr>
          <p:cNvPr id="19" name="TextBox 18"/>
          <p:cNvSpPr txBox="1"/>
          <p:nvPr/>
        </p:nvSpPr>
        <p:spPr>
          <a:xfrm>
            <a:off x="6969143" y="3898789"/>
            <a:ext cx="5505307" cy="276999"/>
          </a:xfrm>
          <a:prstGeom prst="rect">
            <a:avLst/>
          </a:prstGeom>
          <a:noFill/>
        </p:spPr>
        <p:txBody>
          <a:bodyPr wrap="square" rtlCol="0">
            <a:spAutoFit/>
          </a:bodyPr>
          <a:lstStyle/>
          <a:p>
            <a:r>
              <a:rPr lang="en-US" sz="1200" b="1" dirty="0">
                <a:solidFill>
                  <a:srgbClr val="7030A0"/>
                </a:solidFill>
                <a:latin typeface="Oriya Sangam MN" charset="0"/>
                <a:ea typeface="Oriya Sangam MN" charset="0"/>
                <a:cs typeface="Oriya Sangam MN" charset="0"/>
              </a:rPr>
              <a:t>Examples of Information to Share</a:t>
            </a:r>
          </a:p>
        </p:txBody>
      </p:sp>
      <p:sp>
        <p:nvSpPr>
          <p:cNvPr id="20" name="Rectangle 19"/>
          <p:cNvSpPr/>
          <p:nvPr/>
        </p:nvSpPr>
        <p:spPr>
          <a:xfrm>
            <a:off x="7066679" y="4175788"/>
            <a:ext cx="4482869" cy="2006891"/>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54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14" y="0"/>
            <a:ext cx="304800"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1190752" y="3363706"/>
            <a:ext cx="164163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67234" y="3485599"/>
            <a:ext cx="1780735" cy="1631216"/>
          </a:xfrm>
          <a:prstGeom prst="rect">
            <a:avLst/>
          </a:prstGeom>
          <a:noFill/>
        </p:spPr>
        <p:txBody>
          <a:bodyPr wrap="square" rtlCol="0">
            <a:spAutoFit/>
          </a:bodyPr>
          <a:lstStyle/>
          <a:p>
            <a:r>
              <a:rPr lang="en-US" sz="1000" dirty="0">
                <a:latin typeface="Oriya Sangam MN" charset="0"/>
                <a:ea typeface="Oriya Sangam MN" charset="0"/>
                <a:cs typeface="Oriya Sangam MN" charset="0"/>
              </a:rPr>
              <a:t>As ongoing work, the organization may have a team that manages the building, from collecting rent to overseeing maintenance and operation. This could also be outsourced to a property management firm. </a:t>
            </a:r>
          </a:p>
        </p:txBody>
      </p:sp>
      <p:cxnSp>
        <p:nvCxnSpPr>
          <p:cNvPr id="16" name="Straight Connector 15"/>
          <p:cNvCxnSpPr/>
          <p:nvPr/>
        </p:nvCxnSpPr>
        <p:spPr>
          <a:xfrm>
            <a:off x="3215015" y="3363706"/>
            <a:ext cx="164163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52535" y="3363706"/>
            <a:ext cx="164163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196419" y="2817531"/>
            <a:ext cx="1721853" cy="707886"/>
          </a:xfrm>
          <a:prstGeom prst="rect">
            <a:avLst/>
          </a:prstGeom>
          <a:noFill/>
          <a:ln>
            <a:noFill/>
          </a:ln>
        </p:spPr>
        <p:txBody>
          <a:bodyPr wrap="square" rtlCol="0">
            <a:spAutoFit/>
          </a:bodyPr>
          <a:lstStyle/>
          <a:p>
            <a:endParaRPr lang="en-US" sz="1400" b="1">
              <a:latin typeface="Oriya Sangam MN" charset="0"/>
              <a:ea typeface="Oriya Sangam MN" charset="0"/>
              <a:cs typeface="Oriya Sangam MN" charset="0"/>
            </a:endParaRPr>
          </a:p>
          <a:p>
            <a:r>
              <a:rPr lang="en-US" sz="1400" b="1">
                <a:latin typeface="Oriya Sangam MN" charset="0"/>
                <a:ea typeface="Oriya Sangam MN" charset="0"/>
                <a:cs typeface="Oriya Sangam MN" charset="0"/>
              </a:rPr>
              <a:t>Ongoing Work</a:t>
            </a:r>
          </a:p>
          <a:p>
            <a:endParaRPr lang="en-US" sz="1200" b="1">
              <a:latin typeface="Oriya Sangam MN" charset="0"/>
              <a:ea typeface="Oriya Sangam MN" charset="0"/>
              <a:cs typeface="Oriya Sangam MN" charset="0"/>
            </a:endParaRPr>
          </a:p>
        </p:txBody>
      </p:sp>
      <p:sp>
        <p:nvSpPr>
          <p:cNvPr id="27" name="TextBox 26"/>
          <p:cNvSpPr txBox="1"/>
          <p:nvPr/>
        </p:nvSpPr>
        <p:spPr>
          <a:xfrm>
            <a:off x="3133725" y="2817531"/>
            <a:ext cx="1721853" cy="523220"/>
          </a:xfrm>
          <a:prstGeom prst="rect">
            <a:avLst/>
          </a:prstGeom>
          <a:noFill/>
        </p:spPr>
        <p:txBody>
          <a:bodyPr wrap="square" rtlCol="0">
            <a:spAutoFit/>
          </a:bodyPr>
          <a:lstStyle/>
          <a:p>
            <a:r>
              <a:rPr lang="en-US" sz="1400" b="1">
                <a:latin typeface="Oriya Sangam MN" charset="0"/>
                <a:ea typeface="Oriya Sangam MN" charset="0"/>
                <a:cs typeface="Oriya Sangam MN" charset="0"/>
              </a:rPr>
              <a:t>Independent Living</a:t>
            </a:r>
          </a:p>
        </p:txBody>
      </p:sp>
      <p:sp>
        <p:nvSpPr>
          <p:cNvPr id="28" name="TextBox 27"/>
          <p:cNvSpPr txBox="1"/>
          <p:nvPr/>
        </p:nvSpPr>
        <p:spPr>
          <a:xfrm>
            <a:off x="5248377" y="2799946"/>
            <a:ext cx="1721853" cy="523220"/>
          </a:xfrm>
          <a:prstGeom prst="rect">
            <a:avLst/>
          </a:prstGeom>
          <a:noFill/>
        </p:spPr>
        <p:txBody>
          <a:bodyPr wrap="square" rtlCol="0">
            <a:spAutoFit/>
          </a:bodyPr>
          <a:lstStyle/>
          <a:p>
            <a:r>
              <a:rPr lang="en-US" sz="1400" b="1">
                <a:latin typeface="Oriya Sangam MN" charset="0"/>
                <a:ea typeface="Oriya Sangam MN" charset="0"/>
                <a:cs typeface="Oriya Sangam MN" charset="0"/>
              </a:rPr>
              <a:t>Reflection and Feedback</a:t>
            </a:r>
          </a:p>
        </p:txBody>
      </p:sp>
      <p:sp>
        <p:nvSpPr>
          <p:cNvPr id="29" name="TextBox 28"/>
          <p:cNvSpPr txBox="1"/>
          <p:nvPr/>
        </p:nvSpPr>
        <p:spPr>
          <a:xfrm>
            <a:off x="5248377" y="3468810"/>
            <a:ext cx="1641638" cy="1169551"/>
          </a:xfrm>
          <a:prstGeom prst="rect">
            <a:avLst/>
          </a:prstGeom>
          <a:noFill/>
        </p:spPr>
        <p:txBody>
          <a:bodyPr wrap="square" rtlCol="0">
            <a:spAutoFit/>
          </a:bodyPr>
          <a:lstStyle/>
          <a:p>
            <a:r>
              <a:rPr lang="en-US" sz="1000" dirty="0">
                <a:latin typeface="Oriya Sangam MN" charset="0"/>
                <a:ea typeface="Oriya Sangam MN" charset="0"/>
                <a:cs typeface="Oriya Sangam MN" charset="0"/>
              </a:rPr>
              <a:t>It’s important to create opportunities to reflect on learnings and collect feedback from the various stakeholders involved on their experiences. </a:t>
            </a:r>
          </a:p>
        </p:txBody>
      </p:sp>
      <p:sp>
        <p:nvSpPr>
          <p:cNvPr id="32" name="TextBox 31"/>
          <p:cNvSpPr txBox="1"/>
          <p:nvPr/>
        </p:nvSpPr>
        <p:spPr>
          <a:xfrm>
            <a:off x="3153215" y="3468810"/>
            <a:ext cx="1831532" cy="2092881"/>
          </a:xfrm>
          <a:prstGeom prst="rect">
            <a:avLst/>
          </a:prstGeom>
          <a:noFill/>
        </p:spPr>
        <p:txBody>
          <a:bodyPr wrap="square" rtlCol="0">
            <a:spAutoFit/>
          </a:bodyPr>
          <a:lstStyle/>
          <a:p>
            <a:r>
              <a:rPr lang="en-US" sz="1000" dirty="0">
                <a:latin typeface="Oriya Sangam MN" charset="0"/>
                <a:ea typeface="Oriya Sangam MN" charset="0"/>
                <a:cs typeface="Oriya Sangam MN" charset="0"/>
              </a:rPr>
              <a:t>Although preparation and planning are key, real life can be unpredictable and is continuously evolving. Successful independent living can be achieved through flexibility and creativity from staff, clear lines of communication, the willingness of families to support their loved ones to make independent decisions. </a:t>
            </a:r>
          </a:p>
        </p:txBody>
      </p:sp>
      <p:sp>
        <p:nvSpPr>
          <p:cNvPr id="24" name="Rectangle 23"/>
          <p:cNvSpPr/>
          <p:nvPr/>
        </p:nvSpPr>
        <p:spPr>
          <a:xfrm>
            <a:off x="1008200" y="1508970"/>
            <a:ext cx="2047154" cy="471275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055982" y="1508970"/>
            <a:ext cx="2047154" cy="471275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101175" y="1508970"/>
            <a:ext cx="2047154" cy="471275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20" name="Picture 4" desc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6986" y="1971962"/>
            <a:ext cx="921576" cy="921576"/>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mage result for feedback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663" y="1746182"/>
            <a:ext cx="1060258" cy="10602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3512951" y="1729542"/>
            <a:ext cx="1073100" cy="1014816"/>
          </a:xfrm>
          <a:prstGeom prst="rect">
            <a:avLst/>
          </a:prstGeom>
        </p:spPr>
      </p:pic>
      <p:sp>
        <p:nvSpPr>
          <p:cNvPr id="35" name="Rectangle 34"/>
          <p:cNvSpPr/>
          <p:nvPr/>
        </p:nvSpPr>
        <p:spPr>
          <a:xfrm>
            <a:off x="1033541" y="636270"/>
            <a:ext cx="4952731" cy="558800"/>
          </a:xfrm>
          <a:prstGeom prst="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entagon 35"/>
          <p:cNvSpPr/>
          <p:nvPr/>
        </p:nvSpPr>
        <p:spPr>
          <a:xfrm>
            <a:off x="1033541" y="630331"/>
            <a:ext cx="2344659" cy="564740"/>
          </a:xfrm>
          <a:prstGeom prst="homePlat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3450726" y="496757"/>
            <a:ext cx="2633082" cy="646331"/>
          </a:xfrm>
          <a:prstGeom prst="rect">
            <a:avLst/>
          </a:prstGeom>
          <a:noFill/>
        </p:spPr>
        <p:txBody>
          <a:bodyPr wrap="square" rtlCol="0">
            <a:spAutoFit/>
          </a:bodyPr>
          <a:lstStyle/>
          <a:p>
            <a:endParaRPr lang="en-US" b="1">
              <a:solidFill>
                <a:schemeClr val="bg1"/>
              </a:solidFill>
              <a:latin typeface="Oriya Sangam MN" charset="0"/>
              <a:ea typeface="Oriya Sangam MN" charset="0"/>
              <a:cs typeface="Oriya Sangam MN" charset="0"/>
            </a:endParaRPr>
          </a:p>
          <a:p>
            <a:r>
              <a:rPr lang="en-US" b="1">
                <a:latin typeface="Oriya Sangam MN" charset="0"/>
                <a:ea typeface="Oriya Sangam MN" charset="0"/>
                <a:cs typeface="Oriya Sangam MN" charset="0"/>
              </a:rPr>
              <a:t>Phase 5 : Extend</a:t>
            </a:r>
          </a:p>
        </p:txBody>
      </p:sp>
      <p:sp>
        <p:nvSpPr>
          <p:cNvPr id="39" name="TextBox 38">
            <a:hlinkClick r:id="rId5" action="ppaction://hlinksldjump"/>
          </p:cNvPr>
          <p:cNvSpPr txBox="1"/>
          <p:nvPr/>
        </p:nvSpPr>
        <p:spPr>
          <a:xfrm>
            <a:off x="1162442" y="462346"/>
            <a:ext cx="2120813" cy="738664"/>
          </a:xfrm>
          <a:prstGeom prst="rect">
            <a:avLst/>
          </a:prstGeom>
          <a:noFill/>
        </p:spPr>
        <p:txBody>
          <a:bodyPr wrap="square" rtlCol="0">
            <a:spAutoFit/>
          </a:bodyPr>
          <a:lstStyle/>
          <a:p>
            <a:endParaRPr lang="en-US" sz="1400" b="1">
              <a:solidFill>
                <a:schemeClr val="bg1"/>
              </a:solidFill>
              <a:latin typeface="Oriya Sangam MN" charset="0"/>
              <a:ea typeface="Oriya Sangam MN" charset="0"/>
              <a:cs typeface="Oriya Sangam MN" charset="0"/>
            </a:endParaRPr>
          </a:p>
          <a:p>
            <a:r>
              <a:rPr lang="en-US" sz="1400" b="1">
                <a:solidFill>
                  <a:schemeClr val="bg1"/>
                </a:solidFill>
                <a:latin typeface="Oriya Sangam MN" charset="0"/>
                <a:ea typeface="Oriya Sangam MN" charset="0"/>
                <a:cs typeface="Oriya Sangam MN" charset="0"/>
              </a:rPr>
              <a:t>Pathway to </a:t>
            </a:r>
          </a:p>
          <a:p>
            <a:r>
              <a:rPr lang="en-US" sz="1400" b="1">
                <a:solidFill>
                  <a:schemeClr val="bg1"/>
                </a:solidFill>
                <a:latin typeface="Oriya Sangam MN" charset="0"/>
                <a:ea typeface="Oriya Sangam MN" charset="0"/>
                <a:cs typeface="Oriya Sangam MN" charset="0"/>
              </a:rPr>
              <a:t>Creating Housing</a:t>
            </a:r>
            <a:endParaRPr lang="en-US" sz="1400" b="1">
              <a:latin typeface="Oriya Sangam MN" charset="0"/>
              <a:ea typeface="Oriya Sangam MN" charset="0"/>
              <a:cs typeface="Oriya Sangam MN" charset="0"/>
            </a:endParaRPr>
          </a:p>
        </p:txBody>
      </p:sp>
      <p:sp>
        <p:nvSpPr>
          <p:cNvPr id="3" name="Slide Number Placeholder 2"/>
          <p:cNvSpPr>
            <a:spLocks noGrp="1"/>
          </p:cNvSpPr>
          <p:nvPr>
            <p:ph type="sldNum" sz="quarter" idx="12"/>
          </p:nvPr>
        </p:nvSpPr>
        <p:spPr/>
        <p:txBody>
          <a:bodyPr/>
          <a:lstStyle/>
          <a:p>
            <a:fld id="{0ECC8AB7-EC8A-0742-88D4-A0FD04CAACC7}" type="slidenum">
              <a:rPr lang="en-US" b="1" smtClean="0">
                <a:solidFill>
                  <a:srgbClr val="7030A0"/>
                </a:solidFill>
                <a:latin typeface="Oriya Sangam MN" charset="0"/>
                <a:ea typeface="Oriya Sangam MN" charset="0"/>
                <a:cs typeface="Oriya Sangam MN" charset="0"/>
              </a:rPr>
              <a:t>27</a:t>
            </a:fld>
            <a:endParaRPr lang="en-US" b="1" dirty="0">
              <a:solidFill>
                <a:srgbClr val="7030A0"/>
              </a:solidFill>
              <a:latin typeface="Oriya Sangam MN" charset="0"/>
              <a:ea typeface="Oriya Sangam MN" charset="0"/>
              <a:cs typeface="Oriya Sangam MN" charset="0"/>
            </a:endParaRPr>
          </a:p>
        </p:txBody>
      </p:sp>
      <p:sp>
        <p:nvSpPr>
          <p:cNvPr id="40" name="Rectangle 39">
            <a:hlinkClick r:id="rId6" action="ppaction://hlinksldjump"/>
          </p:cNvPr>
          <p:cNvSpPr/>
          <p:nvPr/>
        </p:nvSpPr>
        <p:spPr>
          <a:xfrm>
            <a:off x="6716479" y="5807041"/>
            <a:ext cx="438674" cy="4184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7"/>
          <a:stretch>
            <a:fillRect/>
          </a:stretch>
        </p:blipFill>
        <p:spPr>
          <a:xfrm>
            <a:off x="6799286" y="5897504"/>
            <a:ext cx="273059" cy="273059"/>
          </a:xfrm>
          <a:prstGeom prst="rect">
            <a:avLst/>
          </a:prstGeom>
        </p:spPr>
      </p:pic>
      <p:sp>
        <p:nvSpPr>
          <p:cNvPr id="42" name="Rectangle 41">
            <a:hlinkClick r:id="rId6" action="ppaction://hlinksldjump"/>
          </p:cNvPr>
          <p:cNvSpPr/>
          <p:nvPr/>
        </p:nvSpPr>
        <p:spPr>
          <a:xfrm>
            <a:off x="4665216" y="5806254"/>
            <a:ext cx="438674" cy="4184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p:cNvPicPr>
            <a:picLocks noChangeAspect="1"/>
          </p:cNvPicPr>
          <p:nvPr/>
        </p:nvPicPr>
        <p:blipFill>
          <a:blip r:embed="rId7"/>
          <a:stretch>
            <a:fillRect/>
          </a:stretch>
        </p:blipFill>
        <p:spPr>
          <a:xfrm>
            <a:off x="4748023" y="5896717"/>
            <a:ext cx="273059" cy="273059"/>
          </a:xfrm>
          <a:prstGeom prst="rect">
            <a:avLst/>
          </a:prstGeom>
        </p:spPr>
      </p:pic>
    </p:spTree>
    <p:extLst>
      <p:ext uri="{BB962C8B-B14F-4D97-AF65-F5344CB8AC3E}">
        <p14:creationId xmlns:p14="http://schemas.microsoft.com/office/powerpoint/2010/main" val="1832483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CC8AB7-EC8A-0742-88D4-A0FD04CAACC7}" type="slidenum">
              <a:rPr lang="en-US" b="1" smtClean="0">
                <a:solidFill>
                  <a:srgbClr val="7030A0"/>
                </a:solidFill>
                <a:latin typeface="Oriya Sangam MN" charset="0"/>
                <a:ea typeface="Oriya Sangam MN" charset="0"/>
                <a:cs typeface="Oriya Sangam MN" charset="0"/>
              </a:rPr>
              <a:t>28</a:t>
            </a:fld>
            <a:endParaRPr lang="en-US" b="1" dirty="0">
              <a:solidFill>
                <a:srgbClr val="7030A0"/>
              </a:solidFill>
              <a:latin typeface="Oriya Sangam MN" charset="0"/>
              <a:ea typeface="Oriya Sangam MN" charset="0"/>
              <a:cs typeface="Oriya Sangam MN" charset="0"/>
            </a:endParaRPr>
          </a:p>
        </p:txBody>
      </p:sp>
      <p:sp>
        <p:nvSpPr>
          <p:cNvPr id="3" name="Rectangle 2"/>
          <p:cNvSpPr/>
          <p:nvPr/>
        </p:nvSpPr>
        <p:spPr>
          <a:xfrm>
            <a:off x="-23814" y="0"/>
            <a:ext cx="304800"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20093" y="682752"/>
            <a:ext cx="2866043" cy="512318"/>
          </a:xfrm>
          <a:prstGeom prst="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113482" y="771118"/>
            <a:ext cx="3386857" cy="369332"/>
          </a:xfrm>
          <a:prstGeom prst="rect">
            <a:avLst/>
          </a:prstGeom>
          <a:noFill/>
        </p:spPr>
        <p:txBody>
          <a:bodyPr wrap="square" rtlCol="0">
            <a:spAutoFit/>
          </a:bodyPr>
          <a:lstStyle/>
          <a:p>
            <a:r>
              <a:rPr lang="en-US" b="1" dirty="0">
                <a:latin typeface="Oriya Sangam MN" charset="0"/>
                <a:ea typeface="Oriya Sangam MN" charset="0"/>
                <a:cs typeface="Oriya Sangam MN" charset="0"/>
              </a:rPr>
              <a:t>Independent Living</a:t>
            </a:r>
          </a:p>
        </p:txBody>
      </p:sp>
      <p:sp>
        <p:nvSpPr>
          <p:cNvPr id="10" name="TextBox 9"/>
          <p:cNvSpPr txBox="1"/>
          <p:nvPr/>
        </p:nvSpPr>
        <p:spPr>
          <a:xfrm>
            <a:off x="892829" y="3955693"/>
            <a:ext cx="4609613" cy="1631216"/>
          </a:xfrm>
          <a:prstGeom prst="rect">
            <a:avLst/>
          </a:prstGeom>
          <a:noFill/>
        </p:spPr>
        <p:txBody>
          <a:bodyPr wrap="square" rtlCol="0">
            <a:spAutoFit/>
          </a:bodyPr>
          <a:lstStyle/>
          <a:p>
            <a:r>
              <a:rPr lang="en-US" sz="1400" b="1" dirty="0">
                <a:latin typeface="Oriya Sangam MN" charset="0"/>
                <a:ea typeface="Oriya Sangam MN" charset="0"/>
                <a:cs typeface="Oriya Sangam MN" charset="0"/>
              </a:rPr>
              <a:t>Description:</a:t>
            </a:r>
          </a:p>
          <a:p>
            <a:pPr marL="171450" indent="-171450">
              <a:buFont typeface="Arial" charset="0"/>
              <a:buChar char="•"/>
            </a:pPr>
            <a:endParaRPr lang="en-US" sz="1400" b="1" dirty="0">
              <a:latin typeface="Oriya Sangam MN" charset="0"/>
              <a:ea typeface="Oriya Sangam MN" charset="0"/>
              <a:cs typeface="Oriya Sangam MN" charset="0"/>
            </a:endParaRPr>
          </a:p>
          <a:p>
            <a:r>
              <a:rPr lang="en-US" sz="1200" dirty="0">
                <a:latin typeface="Oriya Sangam MN" charset="0"/>
                <a:ea typeface="Oriya Sangam MN" charset="0"/>
                <a:cs typeface="Oriya Sangam MN" charset="0"/>
              </a:rPr>
              <a:t>Having periodic check-ins with residents, especially within the first year of occupancy, can be a good way to gain insights on the experience of independent living for tenants with a disability. These check-ins can be facilitated by the project leaders or individuals’ supports, with follow-up on any specific issues that need to be addressed.</a:t>
            </a:r>
          </a:p>
        </p:txBody>
      </p:sp>
      <p:sp>
        <p:nvSpPr>
          <p:cNvPr id="12" name="TextBox 11"/>
          <p:cNvSpPr txBox="1"/>
          <p:nvPr/>
        </p:nvSpPr>
        <p:spPr>
          <a:xfrm>
            <a:off x="6969142" y="1240353"/>
            <a:ext cx="4773679" cy="1908215"/>
          </a:xfrm>
          <a:prstGeom prst="rect">
            <a:avLst/>
          </a:prstGeom>
          <a:noFill/>
        </p:spPr>
        <p:txBody>
          <a:bodyPr wrap="square" rtlCol="0">
            <a:spAutoFit/>
          </a:bodyPr>
          <a:lstStyle/>
          <a:p>
            <a:r>
              <a:rPr lang="en-US" sz="1400" b="1" dirty="0">
                <a:latin typeface="Oriya Sangam MN" charset="0"/>
                <a:ea typeface="Oriya Sangam MN" charset="0"/>
                <a:cs typeface="Oriya Sangam MN" charset="0"/>
              </a:rPr>
              <a:t>In Action</a:t>
            </a:r>
          </a:p>
          <a:p>
            <a:endParaRPr lang="en-US" sz="1400" b="1" dirty="0">
              <a:latin typeface="Oriya Sangam MN" charset="0"/>
              <a:ea typeface="Oriya Sangam MN" charset="0"/>
              <a:cs typeface="Oriya Sangam MN" charset="0"/>
            </a:endParaRPr>
          </a:p>
          <a:p>
            <a:pPr marL="285750" indent="-285750">
              <a:buFont typeface="Arial" charset="0"/>
              <a:buChar char="•"/>
            </a:pPr>
            <a:r>
              <a:rPr lang="en-US" sz="1200" b="1" dirty="0">
                <a:latin typeface="Oriya Sangam MN" charset="0"/>
                <a:ea typeface="Oriya Sangam MN" charset="0"/>
                <a:cs typeface="Oriya Sangam MN" charset="0"/>
              </a:rPr>
              <a:t>Format: </a:t>
            </a:r>
            <a:r>
              <a:rPr lang="en-US" sz="1200" dirty="0">
                <a:latin typeface="Oriya Sangam MN" charset="0"/>
                <a:ea typeface="Oriya Sangam MN" charset="0"/>
                <a:cs typeface="Oriya Sangam MN" charset="0"/>
              </a:rPr>
              <a:t>Check-ins could be in the form of questionnaires for individuals to fill out, with help from support staff if needed, or through an informal interview, individually or in small groups.</a:t>
            </a:r>
            <a:endParaRPr lang="en-US" sz="1200" b="1" dirty="0">
              <a:latin typeface="Oriya Sangam MN" charset="0"/>
              <a:ea typeface="Oriya Sangam MN" charset="0"/>
              <a:cs typeface="Oriya Sangam MN" charset="0"/>
            </a:endParaRPr>
          </a:p>
          <a:p>
            <a:pPr marL="285750" indent="-285750">
              <a:buFont typeface="Arial" charset="0"/>
              <a:buChar char="•"/>
            </a:pPr>
            <a:r>
              <a:rPr lang="en-US" sz="1200" b="1" dirty="0">
                <a:latin typeface="Oriya Sangam MN" charset="0"/>
                <a:ea typeface="Oriya Sangam MN" charset="0"/>
                <a:cs typeface="Oriya Sangam MN" charset="0"/>
              </a:rPr>
              <a:t>Materials</a:t>
            </a:r>
            <a:r>
              <a:rPr lang="en-US" sz="1200" dirty="0">
                <a:latin typeface="Oriya Sangam MN" charset="0"/>
                <a:ea typeface="Oriya Sangam MN" charset="0"/>
                <a:cs typeface="Oriya Sangam MN" charset="0"/>
              </a:rPr>
              <a:t>: A list of questions</a:t>
            </a:r>
            <a:endParaRPr lang="en-US" sz="1400" dirty="0">
              <a:latin typeface="Oriya Sangam MN" charset="0"/>
              <a:ea typeface="Oriya Sangam MN" charset="0"/>
              <a:cs typeface="Oriya Sangam MN" charset="0"/>
            </a:endParaRPr>
          </a:p>
          <a:p>
            <a:pPr marL="285750" indent="-285750">
              <a:buFont typeface="Arial" charset="0"/>
              <a:buChar char="•"/>
            </a:pPr>
            <a:endParaRPr lang="en-US" sz="1400" dirty="0">
              <a:latin typeface="Oriya Sangam MN" charset="0"/>
              <a:ea typeface="Oriya Sangam MN" charset="0"/>
              <a:cs typeface="Oriya Sangam MN" charset="0"/>
            </a:endParaRPr>
          </a:p>
          <a:p>
            <a:pPr marL="285750" indent="-285750">
              <a:buFont typeface="Arial" charset="0"/>
              <a:buChar char="•"/>
            </a:pPr>
            <a:endParaRPr lang="en-US" sz="1400" dirty="0">
              <a:latin typeface="Oriya Sangam MN" charset="0"/>
              <a:ea typeface="Oriya Sangam MN" charset="0"/>
              <a:cs typeface="Oriya Sangam MN" charset="0"/>
            </a:endParaRPr>
          </a:p>
        </p:txBody>
      </p:sp>
      <p:cxnSp>
        <p:nvCxnSpPr>
          <p:cNvPr id="14" name="Straight Connector 13"/>
          <p:cNvCxnSpPr/>
          <p:nvPr/>
        </p:nvCxnSpPr>
        <p:spPr>
          <a:xfrm>
            <a:off x="6336159" y="0"/>
            <a:ext cx="0" cy="685800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a:stretch>
            <a:fillRect/>
          </a:stretch>
        </p:blipFill>
        <p:spPr>
          <a:xfrm>
            <a:off x="2040010" y="1989171"/>
            <a:ext cx="2021709" cy="1911902"/>
          </a:xfrm>
          <a:prstGeom prst="rect">
            <a:avLst/>
          </a:prstGeom>
        </p:spPr>
      </p:pic>
      <p:sp>
        <p:nvSpPr>
          <p:cNvPr id="13" name="Rectangle 12"/>
          <p:cNvSpPr/>
          <p:nvPr/>
        </p:nvSpPr>
        <p:spPr>
          <a:xfrm>
            <a:off x="1010946" y="1201361"/>
            <a:ext cx="1939576" cy="318970"/>
          </a:xfrm>
          <a:prstGeom prst="rect">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1033541" y="1240353"/>
            <a:ext cx="2633082" cy="276999"/>
          </a:xfrm>
          <a:prstGeom prst="rect">
            <a:avLst/>
          </a:prstGeom>
          <a:noFill/>
        </p:spPr>
        <p:txBody>
          <a:bodyPr wrap="square" rtlCol="0">
            <a:spAutoFit/>
          </a:bodyPr>
          <a:lstStyle/>
          <a:p>
            <a:r>
              <a:rPr lang="en-US" sz="1200" b="1" dirty="0">
                <a:solidFill>
                  <a:schemeClr val="bg1"/>
                </a:solidFill>
                <a:latin typeface="Oriya Sangam MN" charset="0"/>
                <a:ea typeface="Oriya Sangam MN" charset="0"/>
                <a:cs typeface="Oriya Sangam MN" charset="0"/>
              </a:rPr>
              <a:t>Tool            Deliver</a:t>
            </a:r>
          </a:p>
        </p:txBody>
      </p:sp>
      <p:pic>
        <p:nvPicPr>
          <p:cNvPr id="16" name="Picture 15"/>
          <p:cNvPicPr>
            <a:picLocks noChangeAspect="1"/>
          </p:cNvPicPr>
          <p:nvPr/>
        </p:nvPicPr>
        <p:blipFill>
          <a:blip r:embed="rId4"/>
          <a:stretch>
            <a:fillRect/>
          </a:stretch>
        </p:blipFill>
        <p:spPr>
          <a:xfrm>
            <a:off x="1599841" y="1256031"/>
            <a:ext cx="194818" cy="194818"/>
          </a:xfrm>
          <a:prstGeom prst="rect">
            <a:avLst/>
          </a:prstGeom>
        </p:spPr>
      </p:pic>
      <p:sp>
        <p:nvSpPr>
          <p:cNvPr id="21" name="TextBox 20"/>
          <p:cNvSpPr txBox="1"/>
          <p:nvPr/>
        </p:nvSpPr>
        <p:spPr>
          <a:xfrm>
            <a:off x="7213204" y="3181818"/>
            <a:ext cx="4316035" cy="2492990"/>
          </a:xfrm>
          <a:prstGeom prst="rect">
            <a:avLst/>
          </a:prstGeom>
          <a:noFill/>
        </p:spPr>
        <p:txBody>
          <a:bodyPr wrap="square" rtlCol="0">
            <a:spAutoFit/>
          </a:bodyPr>
          <a:lstStyle/>
          <a:p>
            <a:pPr marL="171450" indent="-171450">
              <a:buFont typeface="Wingdings" charset="2"/>
              <a:buChar char="q"/>
            </a:pPr>
            <a:endParaRPr lang="en-US" sz="1200" b="1" dirty="0">
              <a:solidFill>
                <a:srgbClr val="7030A0"/>
              </a:solidFill>
              <a:latin typeface="Oriya Sangam MN" charset="0"/>
              <a:ea typeface="Oriya Sangam MN" charset="0"/>
              <a:cs typeface="Oriya Sangam MN" charset="0"/>
            </a:endParaRPr>
          </a:p>
          <a:p>
            <a:pPr marL="228600" indent="-228600">
              <a:buFont typeface="+mj-lt"/>
              <a:buAutoNum type="arabicPeriod"/>
            </a:pPr>
            <a:endParaRPr lang="en-US" sz="1200" b="1" dirty="0">
              <a:solidFill>
                <a:srgbClr val="7030A0"/>
              </a:solidFill>
              <a:latin typeface="Oriya Sangam MN" charset="0"/>
              <a:ea typeface="Oriya Sangam MN" charset="0"/>
              <a:cs typeface="Oriya Sangam MN" charset="0"/>
            </a:endParaRPr>
          </a:p>
          <a:p>
            <a:pPr marL="228600" indent="-228600">
              <a:buFont typeface="+mj-lt"/>
              <a:buAutoNum type="arabicPeriod"/>
            </a:pPr>
            <a:r>
              <a:rPr lang="en-US" sz="1200" dirty="0">
                <a:solidFill>
                  <a:srgbClr val="7030A0"/>
                </a:solidFill>
                <a:latin typeface="Oriya Sangam MN" charset="0"/>
                <a:ea typeface="Oriya Sangam MN" charset="0"/>
                <a:cs typeface="Oriya Sangam MN" charset="0"/>
              </a:rPr>
              <a:t>What is going well?</a:t>
            </a:r>
          </a:p>
          <a:p>
            <a:pPr marL="228600" indent="-228600">
              <a:buFont typeface="+mj-lt"/>
              <a:buAutoNum type="arabicPeriod"/>
            </a:pPr>
            <a:r>
              <a:rPr lang="en-US" sz="1200" dirty="0">
                <a:solidFill>
                  <a:srgbClr val="7030A0"/>
                </a:solidFill>
                <a:latin typeface="Oriya Sangam MN" charset="0"/>
                <a:ea typeface="Oriya Sangam MN" charset="0"/>
                <a:cs typeface="Oriya Sangam MN" charset="0"/>
              </a:rPr>
              <a:t>What is not going well?</a:t>
            </a:r>
          </a:p>
          <a:p>
            <a:pPr marL="228600" indent="-228600">
              <a:buFont typeface="+mj-lt"/>
              <a:buAutoNum type="arabicPeriod"/>
            </a:pPr>
            <a:r>
              <a:rPr lang="en-US" sz="1200" dirty="0">
                <a:solidFill>
                  <a:srgbClr val="7030A0"/>
                </a:solidFill>
                <a:latin typeface="Oriya Sangam MN" charset="0"/>
                <a:ea typeface="Oriya Sangam MN" charset="0"/>
                <a:cs typeface="Oriya Sangam MN" charset="0"/>
              </a:rPr>
              <a:t>What could be changed?</a:t>
            </a:r>
          </a:p>
          <a:p>
            <a:pPr marL="228600" indent="-228600">
              <a:buFont typeface="+mj-lt"/>
              <a:buAutoNum type="arabicPeriod"/>
            </a:pPr>
            <a:r>
              <a:rPr lang="en-US" sz="1200" dirty="0">
                <a:solidFill>
                  <a:srgbClr val="7030A0"/>
                </a:solidFill>
                <a:latin typeface="Oriya Sangam MN" charset="0"/>
                <a:ea typeface="Oriya Sangam MN" charset="0"/>
                <a:cs typeface="Oriya Sangam MN" charset="0"/>
              </a:rPr>
              <a:t>Do you have any ideas?</a:t>
            </a:r>
          </a:p>
          <a:p>
            <a:pPr marL="228600" indent="-228600">
              <a:buFont typeface="+mj-lt"/>
              <a:buAutoNum type="arabicPeriod"/>
            </a:pPr>
            <a:r>
              <a:rPr lang="en-US" sz="1200" dirty="0">
                <a:solidFill>
                  <a:srgbClr val="7030A0"/>
                </a:solidFill>
                <a:latin typeface="Oriya Sangam MN" charset="0"/>
                <a:ea typeface="Oriya Sangam MN" charset="0"/>
                <a:cs typeface="Oriya Sangam MN" charset="0"/>
              </a:rPr>
              <a:t>What do you need less or more help with?</a:t>
            </a:r>
          </a:p>
          <a:p>
            <a:pPr marL="228600" indent="-228600">
              <a:buFont typeface="+mj-lt"/>
              <a:buAutoNum type="arabicPeriod"/>
            </a:pPr>
            <a:r>
              <a:rPr lang="en-US" sz="1200" dirty="0">
                <a:solidFill>
                  <a:srgbClr val="7030A0"/>
                </a:solidFill>
                <a:latin typeface="Oriya Sangam MN" charset="0"/>
                <a:ea typeface="Oriya Sangam MN" charset="0"/>
                <a:cs typeface="Oriya Sangam MN" charset="0"/>
              </a:rPr>
              <a:t>What questions do you have?</a:t>
            </a:r>
          </a:p>
          <a:p>
            <a:pPr marL="171450" indent="-171450">
              <a:buFont typeface="Arial" charset="0"/>
              <a:buChar char="•"/>
            </a:pPr>
            <a:endParaRPr lang="en-CA" sz="1200" dirty="0">
              <a:latin typeface="Oriya Sangam MN" charset="0"/>
              <a:ea typeface="Oriya Sangam MN" charset="0"/>
              <a:cs typeface="Oriya Sangam MN" charset="0"/>
            </a:endParaRPr>
          </a:p>
          <a:p>
            <a:pPr marL="285750" indent="-285750">
              <a:buFont typeface="Wingdings" charset="2"/>
              <a:buChar char="q"/>
            </a:pPr>
            <a:endParaRPr lang="en-CA" sz="1200" dirty="0">
              <a:solidFill>
                <a:srgbClr val="7030A0"/>
              </a:solidFill>
              <a:latin typeface="Oriya Sangam MN" charset="0"/>
              <a:ea typeface="Oriya Sangam MN" charset="0"/>
              <a:cs typeface="Oriya Sangam MN" charset="0"/>
            </a:endParaRPr>
          </a:p>
          <a:p>
            <a:pPr marL="285750" indent="-285750">
              <a:buFont typeface="Wingdings" charset="2"/>
              <a:buChar char="q"/>
            </a:pPr>
            <a:endParaRPr lang="en-CA" sz="1200" dirty="0">
              <a:solidFill>
                <a:srgbClr val="7030A0"/>
              </a:solidFill>
              <a:latin typeface="Oriya Sangam MN" charset="0"/>
              <a:ea typeface="Oriya Sangam MN" charset="0"/>
              <a:cs typeface="Oriya Sangam MN" charset="0"/>
            </a:endParaRPr>
          </a:p>
          <a:p>
            <a:pPr marL="285750" indent="-285750">
              <a:buFont typeface="Wingdings" charset="2"/>
              <a:buChar char="q"/>
            </a:pPr>
            <a:endParaRPr lang="en-CA" sz="1200" dirty="0">
              <a:solidFill>
                <a:srgbClr val="7030A0"/>
              </a:solidFill>
              <a:latin typeface="Oriya Sangam MN" charset="0"/>
              <a:ea typeface="Oriya Sangam MN" charset="0"/>
              <a:cs typeface="Oriya Sangam MN" charset="0"/>
            </a:endParaRPr>
          </a:p>
          <a:p>
            <a:pPr marL="285750" indent="-285750">
              <a:buFont typeface="Wingdings" charset="2"/>
              <a:buChar char="q"/>
            </a:pPr>
            <a:endParaRPr lang="en-US" sz="1200" dirty="0">
              <a:solidFill>
                <a:srgbClr val="7030A0"/>
              </a:solidFill>
              <a:latin typeface="Oriya Sangam MN" charset="0"/>
              <a:ea typeface="Oriya Sangam MN" charset="0"/>
              <a:cs typeface="Oriya Sangam MN" charset="0"/>
            </a:endParaRPr>
          </a:p>
        </p:txBody>
      </p:sp>
      <p:sp>
        <p:nvSpPr>
          <p:cNvPr id="22" name="TextBox 21"/>
          <p:cNvSpPr txBox="1"/>
          <p:nvPr/>
        </p:nvSpPr>
        <p:spPr>
          <a:xfrm>
            <a:off x="6948833" y="3081856"/>
            <a:ext cx="5505307" cy="276999"/>
          </a:xfrm>
          <a:prstGeom prst="rect">
            <a:avLst/>
          </a:prstGeom>
          <a:noFill/>
        </p:spPr>
        <p:txBody>
          <a:bodyPr wrap="square" rtlCol="0">
            <a:spAutoFit/>
          </a:bodyPr>
          <a:lstStyle/>
          <a:p>
            <a:r>
              <a:rPr lang="en-US" sz="1200" b="1" dirty="0">
                <a:solidFill>
                  <a:srgbClr val="7030A0"/>
                </a:solidFill>
                <a:latin typeface="Oriya Sangam MN" charset="0"/>
                <a:ea typeface="Oriya Sangam MN" charset="0"/>
                <a:cs typeface="Oriya Sangam MN" charset="0"/>
              </a:rPr>
              <a:t>Sample Questions</a:t>
            </a:r>
          </a:p>
        </p:txBody>
      </p:sp>
      <p:sp>
        <p:nvSpPr>
          <p:cNvPr id="23" name="Rectangle 22"/>
          <p:cNvSpPr/>
          <p:nvPr/>
        </p:nvSpPr>
        <p:spPr>
          <a:xfrm>
            <a:off x="7046370" y="3343378"/>
            <a:ext cx="4482869" cy="1646693"/>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2574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CC8AB7-EC8A-0742-88D4-A0FD04CAACC7}" type="slidenum">
              <a:rPr lang="en-US" b="1" smtClean="0">
                <a:solidFill>
                  <a:srgbClr val="7030A0"/>
                </a:solidFill>
                <a:latin typeface="Oriya Sangam MN" charset="0"/>
                <a:ea typeface="Oriya Sangam MN" charset="0"/>
                <a:cs typeface="Oriya Sangam MN" charset="0"/>
              </a:rPr>
              <a:t>29</a:t>
            </a:fld>
            <a:endParaRPr lang="en-US" b="1" dirty="0">
              <a:solidFill>
                <a:srgbClr val="7030A0"/>
              </a:solidFill>
              <a:latin typeface="Oriya Sangam MN" charset="0"/>
              <a:ea typeface="Oriya Sangam MN" charset="0"/>
              <a:cs typeface="Oriya Sangam MN" charset="0"/>
            </a:endParaRPr>
          </a:p>
        </p:txBody>
      </p:sp>
      <p:sp>
        <p:nvSpPr>
          <p:cNvPr id="3" name="Rectangle 2"/>
          <p:cNvSpPr/>
          <p:nvPr/>
        </p:nvSpPr>
        <p:spPr>
          <a:xfrm>
            <a:off x="-23814" y="0"/>
            <a:ext cx="304800"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20093" y="682752"/>
            <a:ext cx="3225336" cy="512318"/>
          </a:xfrm>
          <a:prstGeom prst="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113482" y="771118"/>
            <a:ext cx="3386857" cy="369332"/>
          </a:xfrm>
          <a:prstGeom prst="rect">
            <a:avLst/>
          </a:prstGeom>
          <a:noFill/>
        </p:spPr>
        <p:txBody>
          <a:bodyPr wrap="square" rtlCol="0">
            <a:spAutoFit/>
          </a:bodyPr>
          <a:lstStyle/>
          <a:p>
            <a:r>
              <a:rPr lang="en-US" b="1" dirty="0">
                <a:latin typeface="Oriya Sangam MN" charset="0"/>
                <a:ea typeface="Oriya Sangam MN" charset="0"/>
                <a:cs typeface="Oriya Sangam MN" charset="0"/>
              </a:rPr>
              <a:t>Reflection and Feedback</a:t>
            </a:r>
          </a:p>
        </p:txBody>
      </p:sp>
      <p:sp>
        <p:nvSpPr>
          <p:cNvPr id="8" name="TextBox 7"/>
          <p:cNvSpPr txBox="1"/>
          <p:nvPr/>
        </p:nvSpPr>
        <p:spPr>
          <a:xfrm>
            <a:off x="7161589" y="3535432"/>
            <a:ext cx="4283652" cy="2800767"/>
          </a:xfrm>
          <a:prstGeom prst="rect">
            <a:avLst/>
          </a:prstGeom>
          <a:noFill/>
        </p:spPr>
        <p:txBody>
          <a:bodyPr wrap="square" rtlCol="0">
            <a:spAutoFit/>
          </a:bodyPr>
          <a:lstStyle/>
          <a:p>
            <a:endParaRPr lang="en-US" sz="1400" b="1" dirty="0">
              <a:latin typeface="Oriya Sangam MN" charset="0"/>
              <a:ea typeface="Oriya Sangam MN" charset="0"/>
              <a:cs typeface="Oriya Sangam MN" charset="0"/>
            </a:endParaRPr>
          </a:p>
          <a:p>
            <a:pPr marL="228600" indent="-228600">
              <a:buFont typeface="+mj-lt"/>
              <a:buAutoNum type="arabicPeriod"/>
            </a:pPr>
            <a:r>
              <a:rPr lang="en-US" sz="1200" dirty="0">
                <a:solidFill>
                  <a:srgbClr val="7030A0"/>
                </a:solidFill>
                <a:latin typeface="Oriya Sangam MN" charset="0"/>
                <a:ea typeface="Oriya Sangam MN" charset="0"/>
                <a:cs typeface="Oriya Sangam MN" charset="0"/>
              </a:rPr>
              <a:t>Does the solution hold up to the principles and vision? </a:t>
            </a:r>
          </a:p>
          <a:p>
            <a:pPr marL="228600" indent="-228600">
              <a:buFont typeface="+mj-lt"/>
              <a:buAutoNum type="arabicPeriod"/>
            </a:pPr>
            <a:r>
              <a:rPr lang="en-US" sz="1200" dirty="0">
                <a:solidFill>
                  <a:srgbClr val="7030A0"/>
                </a:solidFill>
                <a:latin typeface="Oriya Sangam MN" charset="0"/>
                <a:ea typeface="Oriya Sangam MN" charset="0"/>
                <a:cs typeface="Oriya Sangam MN" charset="0"/>
              </a:rPr>
              <a:t>What was the process like and how can it be improved in the next iteration?</a:t>
            </a:r>
          </a:p>
          <a:p>
            <a:pPr marL="171450" indent="-171450">
              <a:buFont typeface="Arial" charset="0"/>
              <a:buChar char="•"/>
            </a:pPr>
            <a:endParaRPr lang="en-US" sz="1200" dirty="0">
              <a:solidFill>
                <a:srgbClr val="7030A0"/>
              </a:solidFill>
              <a:latin typeface="Oriya Sangam MN" charset="0"/>
              <a:ea typeface="Oriya Sangam MN" charset="0"/>
              <a:cs typeface="Oriya Sangam MN" charset="0"/>
            </a:endParaRPr>
          </a:p>
          <a:p>
            <a:r>
              <a:rPr lang="en-US" sz="1200" b="1" dirty="0">
                <a:solidFill>
                  <a:srgbClr val="7030A0"/>
                </a:solidFill>
                <a:latin typeface="Oriya Sangam MN" charset="0"/>
                <a:ea typeface="Oriya Sangam MN" charset="0"/>
                <a:cs typeface="Oriya Sangam MN" charset="0"/>
              </a:rPr>
              <a:t>Families and Support Staff</a:t>
            </a:r>
          </a:p>
          <a:p>
            <a:pPr marL="228600" indent="-228600">
              <a:buFont typeface="+mj-lt"/>
              <a:buAutoNum type="arabicPeriod"/>
            </a:pPr>
            <a:r>
              <a:rPr lang="en-US" sz="1200" dirty="0">
                <a:solidFill>
                  <a:srgbClr val="7030A0"/>
                </a:solidFill>
                <a:latin typeface="Oriya Sangam MN" charset="0"/>
                <a:ea typeface="Oriya Sangam MN" charset="0"/>
                <a:cs typeface="Oriya Sangam MN" charset="0"/>
              </a:rPr>
              <a:t>What are some of the accomplishments and challenges?</a:t>
            </a:r>
          </a:p>
          <a:p>
            <a:pPr marL="228600" indent="-228600">
              <a:buFont typeface="+mj-lt"/>
              <a:buAutoNum type="arabicPeriod"/>
            </a:pPr>
            <a:r>
              <a:rPr lang="en-US" sz="1200" dirty="0">
                <a:solidFill>
                  <a:srgbClr val="7030A0"/>
                </a:solidFill>
                <a:latin typeface="Oriya Sangam MN" charset="0"/>
                <a:ea typeface="Oriya Sangam MN" charset="0"/>
                <a:cs typeface="Oriya Sangam MN" charset="0"/>
              </a:rPr>
              <a:t>What does your support role look like now and how do you feel about it?</a:t>
            </a:r>
          </a:p>
          <a:p>
            <a:pPr marL="171450" indent="-171450">
              <a:buFont typeface="Arial" charset="0"/>
              <a:buChar char="•"/>
            </a:pPr>
            <a:endParaRPr lang="en-US" sz="1400" dirty="0">
              <a:latin typeface="Oriya Sangam MN" charset="0"/>
              <a:ea typeface="Oriya Sangam MN" charset="0"/>
              <a:cs typeface="Oriya Sangam MN" charset="0"/>
            </a:endParaRPr>
          </a:p>
          <a:p>
            <a:pPr marL="171450" indent="-171450">
              <a:buFont typeface="Arial" charset="0"/>
              <a:buChar char="•"/>
            </a:pPr>
            <a:endParaRPr lang="en-CA" sz="1400" dirty="0">
              <a:latin typeface="Oriya Sangam MN" charset="0"/>
              <a:ea typeface="Oriya Sangam MN" charset="0"/>
              <a:cs typeface="Oriya Sangam MN" charset="0"/>
            </a:endParaRPr>
          </a:p>
          <a:p>
            <a:pPr marL="171450" indent="-171450">
              <a:buFont typeface="Arial" charset="0"/>
              <a:buChar char="•"/>
            </a:pPr>
            <a:endParaRPr lang="en-US" sz="1400" dirty="0">
              <a:latin typeface="Oriya Sangam MN" charset="0"/>
              <a:ea typeface="Oriya Sangam MN" charset="0"/>
              <a:cs typeface="Oriya Sangam MN" charset="0"/>
            </a:endParaRPr>
          </a:p>
        </p:txBody>
      </p:sp>
      <p:sp>
        <p:nvSpPr>
          <p:cNvPr id="10" name="TextBox 9"/>
          <p:cNvSpPr txBox="1"/>
          <p:nvPr/>
        </p:nvSpPr>
        <p:spPr>
          <a:xfrm>
            <a:off x="892829" y="3955693"/>
            <a:ext cx="4609613" cy="1815882"/>
          </a:xfrm>
          <a:prstGeom prst="rect">
            <a:avLst/>
          </a:prstGeom>
          <a:noFill/>
        </p:spPr>
        <p:txBody>
          <a:bodyPr wrap="square" rtlCol="0">
            <a:spAutoFit/>
          </a:bodyPr>
          <a:lstStyle/>
          <a:p>
            <a:r>
              <a:rPr lang="en-US" sz="1400" b="1" dirty="0">
                <a:latin typeface="Oriya Sangam MN" charset="0"/>
                <a:ea typeface="Oriya Sangam MN" charset="0"/>
                <a:cs typeface="Oriya Sangam MN" charset="0"/>
              </a:rPr>
              <a:t>Description:</a:t>
            </a:r>
          </a:p>
          <a:p>
            <a:endParaRPr lang="en-US" sz="1400" b="1" dirty="0">
              <a:latin typeface="Oriya Sangam MN" charset="0"/>
              <a:ea typeface="Oriya Sangam MN" charset="0"/>
              <a:cs typeface="Oriya Sangam MN" charset="0"/>
            </a:endParaRPr>
          </a:p>
          <a:p>
            <a:r>
              <a:rPr lang="en-US" sz="1200" dirty="0">
                <a:latin typeface="Oriya Sangam MN" charset="0"/>
                <a:ea typeface="Oriya Sangam MN" charset="0"/>
                <a:cs typeface="Oriya Sangam MN" charset="0"/>
              </a:rPr>
              <a:t>A reflection tool can be used to gather feedback from people involved in the development process, from the project team to stakeholders that were part of consultations. This is an opportunity for project leaders to hear and reflect on learnings from the process: what went well and what didn’t? What could we do differently next time?</a:t>
            </a:r>
          </a:p>
        </p:txBody>
      </p:sp>
      <p:sp>
        <p:nvSpPr>
          <p:cNvPr id="12" name="TextBox 11"/>
          <p:cNvSpPr txBox="1"/>
          <p:nvPr/>
        </p:nvSpPr>
        <p:spPr>
          <a:xfrm>
            <a:off x="6969142" y="1240353"/>
            <a:ext cx="4773679" cy="2831544"/>
          </a:xfrm>
          <a:prstGeom prst="rect">
            <a:avLst/>
          </a:prstGeom>
          <a:noFill/>
        </p:spPr>
        <p:txBody>
          <a:bodyPr wrap="square" rtlCol="0">
            <a:spAutoFit/>
          </a:bodyPr>
          <a:lstStyle/>
          <a:p>
            <a:r>
              <a:rPr lang="en-US" sz="1400" b="1" dirty="0">
                <a:latin typeface="Oriya Sangam MN" charset="0"/>
                <a:ea typeface="Oriya Sangam MN" charset="0"/>
                <a:cs typeface="Oriya Sangam MN" charset="0"/>
              </a:rPr>
              <a:t>In action:</a:t>
            </a:r>
          </a:p>
          <a:p>
            <a:endParaRPr lang="en-US" sz="1400" b="1" dirty="0">
              <a:latin typeface="Oriya Sangam MN" charset="0"/>
              <a:ea typeface="Oriya Sangam MN" charset="0"/>
              <a:cs typeface="Oriya Sangam MN" charset="0"/>
            </a:endParaRPr>
          </a:p>
          <a:p>
            <a:pPr marL="285750" indent="-285750">
              <a:buFont typeface="Arial" charset="0"/>
              <a:buChar char="•"/>
            </a:pPr>
            <a:r>
              <a:rPr lang="en-US" sz="1200" b="1" dirty="0">
                <a:latin typeface="Oriya Sangam MN" charset="0"/>
                <a:ea typeface="Oriya Sangam MN" charset="0"/>
                <a:cs typeface="Oriya Sangam MN" charset="0"/>
              </a:rPr>
              <a:t>Format</a:t>
            </a:r>
            <a:r>
              <a:rPr lang="en-US" sz="1200" dirty="0">
                <a:latin typeface="Oriya Sangam MN" charset="0"/>
                <a:ea typeface="Oriya Sangam MN" charset="0"/>
                <a:cs typeface="Oriya Sangam MN" charset="0"/>
              </a:rPr>
              <a:t>: Feedback could be collected through questionnaires or a session that brings together different stakeholders for a discussion. The discussion could be facilitated by a member of the project team or an outside party.</a:t>
            </a:r>
          </a:p>
          <a:p>
            <a:pPr marL="285750" indent="-285750">
              <a:buFont typeface="Arial" charset="0"/>
              <a:buChar char="•"/>
            </a:pPr>
            <a:r>
              <a:rPr lang="en-US" sz="1200" b="1" dirty="0">
                <a:latin typeface="Oriya Sangam MN" charset="0"/>
                <a:ea typeface="Oriya Sangam MN" charset="0"/>
                <a:cs typeface="Oriya Sangam MN" charset="0"/>
              </a:rPr>
              <a:t>Materials: </a:t>
            </a:r>
            <a:r>
              <a:rPr lang="en-US" sz="1200" dirty="0">
                <a:latin typeface="Oriya Sangam MN" charset="0"/>
                <a:ea typeface="Oriya Sangam MN" charset="0"/>
                <a:cs typeface="Oriya Sangam MN" charset="0"/>
              </a:rPr>
              <a:t>A list of questions, the guiding principles (to evaluate the solution)</a:t>
            </a:r>
          </a:p>
          <a:p>
            <a:pPr marL="285750" indent="-285750">
              <a:buFont typeface="Arial" charset="0"/>
              <a:buChar char="•"/>
            </a:pPr>
            <a:endParaRPr lang="en-US" sz="1200" dirty="0">
              <a:latin typeface="Oriya Sangam MN" charset="0"/>
              <a:ea typeface="Oriya Sangam MN" charset="0"/>
              <a:cs typeface="Oriya Sangam MN" charset="0"/>
            </a:endParaRPr>
          </a:p>
          <a:p>
            <a:pPr marL="285750" indent="-285750">
              <a:buFont typeface="Arial" charset="0"/>
              <a:buChar char="•"/>
            </a:pPr>
            <a:endParaRPr lang="en-CA" sz="1200" dirty="0">
              <a:latin typeface="Oriya Sangam MN" charset="0"/>
              <a:ea typeface="Oriya Sangam MN" charset="0"/>
              <a:cs typeface="Oriya Sangam MN" charset="0"/>
            </a:endParaRPr>
          </a:p>
          <a:p>
            <a:pPr marL="285750" indent="-285750">
              <a:buFont typeface="Arial" charset="0"/>
              <a:buChar char="•"/>
            </a:pPr>
            <a:endParaRPr lang="en-US" sz="1400" dirty="0">
              <a:latin typeface="Oriya Sangam MN" charset="0"/>
              <a:ea typeface="Oriya Sangam MN" charset="0"/>
              <a:cs typeface="Oriya Sangam MN" charset="0"/>
            </a:endParaRPr>
          </a:p>
          <a:p>
            <a:pPr marL="285750" indent="-285750">
              <a:buFont typeface="Arial" charset="0"/>
              <a:buChar char="•"/>
            </a:pPr>
            <a:endParaRPr lang="en-US" sz="1400" dirty="0">
              <a:latin typeface="Oriya Sangam MN" charset="0"/>
              <a:ea typeface="Oriya Sangam MN" charset="0"/>
              <a:cs typeface="Oriya Sangam MN" charset="0"/>
            </a:endParaRPr>
          </a:p>
          <a:p>
            <a:pPr marL="285750" indent="-285750">
              <a:buFont typeface="Arial" charset="0"/>
              <a:buChar char="•"/>
            </a:pPr>
            <a:endParaRPr lang="en-US" sz="1400" dirty="0">
              <a:latin typeface="Oriya Sangam MN" charset="0"/>
              <a:ea typeface="Oriya Sangam MN" charset="0"/>
              <a:cs typeface="Oriya Sangam MN" charset="0"/>
            </a:endParaRPr>
          </a:p>
        </p:txBody>
      </p:sp>
      <p:cxnSp>
        <p:nvCxnSpPr>
          <p:cNvPr id="14" name="Straight Connector 13"/>
          <p:cNvCxnSpPr/>
          <p:nvPr/>
        </p:nvCxnSpPr>
        <p:spPr>
          <a:xfrm>
            <a:off x="6336159" y="0"/>
            <a:ext cx="0" cy="685800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6" name="Picture 8" descr="mage result for feedback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6780" y="1778958"/>
            <a:ext cx="1796854" cy="179685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010946" y="1201361"/>
            <a:ext cx="1939576" cy="318970"/>
          </a:xfrm>
          <a:prstGeom prst="rect">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1033541" y="1240353"/>
            <a:ext cx="2633082" cy="276999"/>
          </a:xfrm>
          <a:prstGeom prst="rect">
            <a:avLst/>
          </a:prstGeom>
          <a:noFill/>
        </p:spPr>
        <p:txBody>
          <a:bodyPr wrap="square" rtlCol="0">
            <a:spAutoFit/>
          </a:bodyPr>
          <a:lstStyle/>
          <a:p>
            <a:r>
              <a:rPr lang="en-US" sz="1200" b="1" dirty="0">
                <a:solidFill>
                  <a:schemeClr val="bg1"/>
                </a:solidFill>
                <a:latin typeface="Oriya Sangam MN" charset="0"/>
                <a:ea typeface="Oriya Sangam MN" charset="0"/>
                <a:cs typeface="Oriya Sangam MN" charset="0"/>
              </a:rPr>
              <a:t>Tool            Develop</a:t>
            </a:r>
          </a:p>
        </p:txBody>
      </p:sp>
      <p:pic>
        <p:nvPicPr>
          <p:cNvPr id="17" name="Picture 16"/>
          <p:cNvPicPr>
            <a:picLocks noChangeAspect="1"/>
          </p:cNvPicPr>
          <p:nvPr/>
        </p:nvPicPr>
        <p:blipFill>
          <a:blip r:embed="rId4"/>
          <a:stretch>
            <a:fillRect/>
          </a:stretch>
        </p:blipFill>
        <p:spPr>
          <a:xfrm>
            <a:off x="1599841" y="1256031"/>
            <a:ext cx="194818" cy="194818"/>
          </a:xfrm>
          <a:prstGeom prst="rect">
            <a:avLst/>
          </a:prstGeom>
        </p:spPr>
      </p:pic>
      <p:sp>
        <p:nvSpPr>
          <p:cNvPr id="18" name="TextBox 17"/>
          <p:cNvSpPr txBox="1"/>
          <p:nvPr/>
        </p:nvSpPr>
        <p:spPr>
          <a:xfrm>
            <a:off x="6948833" y="3305789"/>
            <a:ext cx="5505307" cy="276999"/>
          </a:xfrm>
          <a:prstGeom prst="rect">
            <a:avLst/>
          </a:prstGeom>
          <a:noFill/>
        </p:spPr>
        <p:txBody>
          <a:bodyPr wrap="square" rtlCol="0">
            <a:spAutoFit/>
          </a:bodyPr>
          <a:lstStyle/>
          <a:p>
            <a:r>
              <a:rPr lang="en-US" sz="1200" b="1" dirty="0">
                <a:solidFill>
                  <a:srgbClr val="7030A0"/>
                </a:solidFill>
                <a:latin typeface="Oriya Sangam MN" charset="0"/>
                <a:ea typeface="Oriya Sangam MN" charset="0"/>
                <a:cs typeface="Oriya Sangam MN" charset="0"/>
              </a:rPr>
              <a:t>Sample Questions</a:t>
            </a:r>
          </a:p>
        </p:txBody>
      </p:sp>
      <p:sp>
        <p:nvSpPr>
          <p:cNvPr id="19" name="Rectangle 18"/>
          <p:cNvSpPr/>
          <p:nvPr/>
        </p:nvSpPr>
        <p:spPr>
          <a:xfrm>
            <a:off x="7046370" y="3567311"/>
            <a:ext cx="4482869" cy="221617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8734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25550" y="660777"/>
            <a:ext cx="3530600" cy="558800"/>
          </a:xfrm>
          <a:prstGeom prst="rect">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52550" y="778510"/>
            <a:ext cx="4076700" cy="646331"/>
          </a:xfrm>
          <a:prstGeom prst="rect">
            <a:avLst/>
          </a:prstGeom>
          <a:noFill/>
        </p:spPr>
        <p:txBody>
          <a:bodyPr wrap="square" rtlCol="0">
            <a:spAutoFit/>
          </a:bodyPr>
          <a:lstStyle/>
          <a:p>
            <a:r>
              <a:rPr lang="en-US" b="1">
                <a:solidFill>
                  <a:schemeClr val="bg1"/>
                </a:solidFill>
                <a:latin typeface="Oriya Sangam MN" charset="0"/>
                <a:ea typeface="Oriya Sangam MN" charset="0"/>
                <a:cs typeface="Oriya Sangam MN" charset="0"/>
              </a:rPr>
              <a:t>Inclusive Housing Toolkit</a:t>
            </a:r>
          </a:p>
          <a:p>
            <a:endParaRPr lang="en-US" b="1">
              <a:solidFill>
                <a:schemeClr val="bg1"/>
              </a:solidFill>
              <a:latin typeface="Oriya Sangam MN" charset="0"/>
              <a:ea typeface="Oriya Sangam MN" charset="0"/>
              <a:cs typeface="Oriya Sangam MN" charset="0"/>
            </a:endParaRPr>
          </a:p>
        </p:txBody>
      </p:sp>
      <p:sp>
        <p:nvSpPr>
          <p:cNvPr id="8" name="Rectangle 7"/>
          <p:cNvSpPr/>
          <p:nvPr/>
        </p:nvSpPr>
        <p:spPr>
          <a:xfrm>
            <a:off x="1225549" y="1542573"/>
            <a:ext cx="3137809" cy="43837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352550" y="1739153"/>
            <a:ext cx="2821832" cy="3970318"/>
          </a:xfrm>
          <a:prstGeom prst="rect">
            <a:avLst/>
          </a:prstGeom>
          <a:noFill/>
        </p:spPr>
        <p:txBody>
          <a:bodyPr wrap="square" rtlCol="0">
            <a:spAutoFit/>
          </a:bodyPr>
          <a:lstStyle/>
          <a:p>
            <a:r>
              <a:rPr lang="en-US" sz="1400" b="1" dirty="0">
                <a:latin typeface="Oriya Sangam MN" charset="0"/>
                <a:ea typeface="Oriya Sangam MN" charset="0"/>
                <a:cs typeface="Oriya Sangam MN" charset="0"/>
              </a:rPr>
              <a:t>What is it?</a:t>
            </a:r>
          </a:p>
          <a:p>
            <a:pPr marL="285750" indent="-285750">
              <a:buFont typeface="Arial" charset="0"/>
              <a:buChar char="•"/>
            </a:pPr>
            <a:endParaRPr lang="en-US" sz="1400" dirty="0">
              <a:latin typeface="Oriya Sangam MN" charset="0"/>
              <a:ea typeface="Oriya Sangam MN" charset="0"/>
              <a:cs typeface="Oriya Sangam MN" charset="0"/>
            </a:endParaRPr>
          </a:p>
          <a:p>
            <a:pPr marL="285750" indent="-285750">
              <a:buFont typeface="Arial" charset="0"/>
              <a:buChar char="•"/>
            </a:pPr>
            <a:r>
              <a:rPr lang="en-US" sz="1400" dirty="0">
                <a:latin typeface="Oriya Sangam MN" charset="0"/>
                <a:ea typeface="Oriya Sangam MN" charset="0"/>
                <a:cs typeface="Oriya Sangam MN" charset="0"/>
              </a:rPr>
              <a:t>An overview guide on the pathways to replicating different models of inclusive housing for individuals with developmental disabilities</a:t>
            </a:r>
          </a:p>
          <a:p>
            <a:pPr marL="285750" indent="-285750">
              <a:buFont typeface="Arial" charset="0"/>
              <a:buChar char="•"/>
            </a:pPr>
            <a:endParaRPr lang="en-US" sz="1400" dirty="0">
              <a:latin typeface="Oriya Sangam MN" charset="0"/>
              <a:ea typeface="Oriya Sangam MN" charset="0"/>
              <a:cs typeface="Oriya Sangam MN" charset="0"/>
            </a:endParaRPr>
          </a:p>
          <a:p>
            <a:pPr marL="285750" indent="-285750">
              <a:buFont typeface="Arial" charset="0"/>
              <a:buChar char="•"/>
            </a:pPr>
            <a:r>
              <a:rPr lang="en-US" sz="1400" dirty="0">
                <a:latin typeface="Oriya Sangam MN" charset="0"/>
                <a:ea typeface="Oriya Sangam MN" charset="0"/>
                <a:cs typeface="Oriya Sangam MN" charset="0"/>
              </a:rPr>
              <a:t>A reference tool that breaks down the process into digestible pieces, with tips and specific tools</a:t>
            </a:r>
            <a:r>
              <a:rPr lang="en-CA" sz="1400" dirty="0">
                <a:latin typeface="Oriya Sangam MN" charset="0"/>
                <a:ea typeface="Oriya Sangam MN" charset="0"/>
                <a:cs typeface="Oriya Sangam MN" charset="0"/>
              </a:rPr>
              <a:t>, </a:t>
            </a:r>
            <a:r>
              <a:rPr lang="en-US" sz="1400" dirty="0">
                <a:latin typeface="Oriya Sangam MN" charset="0"/>
                <a:ea typeface="Oriya Sangam MN" charset="0"/>
                <a:cs typeface="Oriya Sangam MN" charset="0"/>
              </a:rPr>
              <a:t>to be be adapted for your unique housing project</a:t>
            </a:r>
          </a:p>
          <a:p>
            <a:pPr marL="285750" indent="-285750">
              <a:buFont typeface="Arial" charset="0"/>
              <a:buChar char="•"/>
            </a:pPr>
            <a:endParaRPr lang="en-US" sz="1400" dirty="0">
              <a:latin typeface="Oriya Sangam MN" charset="0"/>
              <a:ea typeface="Oriya Sangam MN" charset="0"/>
              <a:cs typeface="Oriya Sangam MN" charset="0"/>
            </a:endParaRPr>
          </a:p>
          <a:p>
            <a:pPr marL="285750" indent="-285750">
              <a:buFont typeface="Arial" charset="0"/>
              <a:buChar char="•"/>
            </a:pPr>
            <a:endParaRPr lang="en-US" sz="1400" dirty="0">
              <a:latin typeface="Oriya Sangam MN" charset="0"/>
              <a:ea typeface="Oriya Sangam MN" charset="0"/>
              <a:cs typeface="Oriya Sangam MN" charset="0"/>
            </a:endParaRPr>
          </a:p>
          <a:p>
            <a:pPr marL="285750" indent="-285750">
              <a:buFont typeface="Arial" charset="0"/>
              <a:buChar char="•"/>
            </a:pPr>
            <a:endParaRPr lang="en-US" sz="1400" dirty="0">
              <a:latin typeface="Oriya Sangam MN" charset="0"/>
              <a:ea typeface="Oriya Sangam MN" charset="0"/>
              <a:cs typeface="Oriya Sangam MN" charset="0"/>
            </a:endParaRPr>
          </a:p>
        </p:txBody>
      </p:sp>
      <p:sp>
        <p:nvSpPr>
          <p:cNvPr id="14" name="Rectangle 13"/>
          <p:cNvSpPr/>
          <p:nvPr/>
        </p:nvSpPr>
        <p:spPr>
          <a:xfrm>
            <a:off x="4363358" y="1542573"/>
            <a:ext cx="3262013" cy="43837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512306" y="1739153"/>
            <a:ext cx="2937133" cy="3108543"/>
          </a:xfrm>
          <a:prstGeom prst="rect">
            <a:avLst/>
          </a:prstGeom>
          <a:noFill/>
        </p:spPr>
        <p:txBody>
          <a:bodyPr wrap="square" rtlCol="0">
            <a:spAutoFit/>
          </a:bodyPr>
          <a:lstStyle/>
          <a:p>
            <a:r>
              <a:rPr lang="en-US" sz="1400" b="1" dirty="0">
                <a:latin typeface="Oriya Sangam MN" charset="0"/>
                <a:ea typeface="Oriya Sangam MN" charset="0"/>
                <a:cs typeface="Oriya Sangam MN" charset="0"/>
              </a:rPr>
              <a:t>Who is it for?</a:t>
            </a:r>
          </a:p>
          <a:p>
            <a:endParaRPr lang="en-US" sz="1400" b="1" dirty="0">
              <a:latin typeface="Oriya Sangam MN" charset="0"/>
              <a:ea typeface="Oriya Sangam MN" charset="0"/>
              <a:cs typeface="Oriya Sangam MN" charset="0"/>
            </a:endParaRPr>
          </a:p>
          <a:p>
            <a:pPr marL="285750" lvl="1" indent="-285750">
              <a:buFont typeface="Arial" charset="0"/>
              <a:buChar char="•"/>
            </a:pPr>
            <a:r>
              <a:rPr lang="en-US" sz="1400" dirty="0">
                <a:latin typeface="Oriya Sangam MN" charset="0"/>
                <a:ea typeface="Oriya Sangam MN" charset="0"/>
                <a:cs typeface="Oriya Sangam MN" charset="0"/>
              </a:rPr>
              <a:t>Organizations, communities, individuals, and families who are interested in kick-starting the development of inclusive housing</a:t>
            </a:r>
          </a:p>
          <a:p>
            <a:pPr marL="285750" indent="-285750">
              <a:buFont typeface="Arial" charset="0"/>
              <a:buChar char="•"/>
            </a:pPr>
            <a:endParaRPr lang="en-US" sz="1400" dirty="0">
              <a:latin typeface="Oriya Sangam MN" charset="0"/>
              <a:ea typeface="Oriya Sangam MN" charset="0"/>
              <a:cs typeface="Oriya Sangam MN" charset="0"/>
            </a:endParaRPr>
          </a:p>
          <a:p>
            <a:pPr marL="285750" indent="-285750">
              <a:buFont typeface="Arial" charset="0"/>
              <a:buChar char="•"/>
            </a:pPr>
            <a:r>
              <a:rPr lang="en-US" sz="1400" dirty="0">
                <a:latin typeface="Oriya Sangam MN" charset="0"/>
                <a:ea typeface="Oriya Sangam MN" charset="0"/>
                <a:cs typeface="Oriya Sangam MN" charset="0"/>
              </a:rPr>
              <a:t>Project leaders, managers, and development teams who want to learn from the experiences of other organizations</a:t>
            </a:r>
          </a:p>
        </p:txBody>
      </p:sp>
      <p:sp>
        <p:nvSpPr>
          <p:cNvPr id="16" name="Rectangle 15"/>
          <p:cNvSpPr/>
          <p:nvPr/>
        </p:nvSpPr>
        <p:spPr>
          <a:xfrm>
            <a:off x="7624393" y="1542573"/>
            <a:ext cx="3262013" cy="43837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764094" y="1739153"/>
            <a:ext cx="3146734" cy="3108543"/>
          </a:xfrm>
          <a:prstGeom prst="rect">
            <a:avLst/>
          </a:prstGeom>
          <a:noFill/>
        </p:spPr>
        <p:txBody>
          <a:bodyPr wrap="square" rtlCol="0">
            <a:spAutoFit/>
          </a:bodyPr>
          <a:lstStyle/>
          <a:p>
            <a:r>
              <a:rPr lang="en-US" sz="1400" b="1" dirty="0">
                <a:latin typeface="Oriya Sangam MN" charset="0"/>
                <a:ea typeface="Oriya Sangam MN" charset="0"/>
                <a:cs typeface="Oriya Sangam MN" charset="0"/>
              </a:rPr>
              <a:t>About the Toolkit</a:t>
            </a:r>
          </a:p>
          <a:p>
            <a:endParaRPr lang="en-US" sz="1400" b="1" dirty="0">
              <a:latin typeface="Oriya Sangam MN" charset="0"/>
              <a:ea typeface="Oriya Sangam MN" charset="0"/>
              <a:cs typeface="Oriya Sangam MN" charset="0"/>
            </a:endParaRPr>
          </a:p>
          <a:p>
            <a:pPr marL="285750" indent="-285750">
              <a:buFont typeface="Arial" charset="0"/>
              <a:buChar char="•"/>
            </a:pPr>
            <a:r>
              <a:rPr lang="en-US" sz="1400" dirty="0">
                <a:latin typeface="Oriya Sangam MN" charset="0"/>
                <a:ea typeface="Oriya Sangam MN" charset="0"/>
                <a:cs typeface="Oriya Sangam MN" charset="0"/>
              </a:rPr>
              <a:t>Based on the development journey of the </a:t>
            </a:r>
            <a:r>
              <a:rPr lang="en-US" sz="1400" b="1" dirty="0">
                <a:solidFill>
                  <a:srgbClr val="7030A0"/>
                </a:solidFill>
                <a:latin typeface="Oriya Sangam MN" charset="0"/>
                <a:ea typeface="Oriya Sangam MN" charset="0"/>
                <a:cs typeface="Oriya Sangam MN" charset="0"/>
              </a:rPr>
              <a:t>UNITI-Chorus Case Study</a:t>
            </a:r>
            <a:r>
              <a:rPr lang="en-US" sz="1400" dirty="0">
                <a:latin typeface="Oriya Sangam MN" charset="0"/>
                <a:ea typeface="Oriya Sangam MN" charset="0"/>
                <a:cs typeface="Oriya Sangam MN" charset="0"/>
              </a:rPr>
              <a:t>, this toolkit maps out a path to replicating this inclusive model</a:t>
            </a:r>
          </a:p>
          <a:p>
            <a:pPr marL="285750" indent="-285750">
              <a:buFont typeface="Arial" charset="0"/>
              <a:buChar char="•"/>
            </a:pPr>
            <a:endParaRPr lang="en-US" sz="1400" dirty="0">
              <a:latin typeface="Oriya Sangam MN" charset="0"/>
              <a:ea typeface="Oriya Sangam MN" charset="0"/>
              <a:cs typeface="Oriya Sangam MN" charset="0"/>
            </a:endParaRPr>
          </a:p>
          <a:p>
            <a:pPr marL="285750" indent="-285750">
              <a:buFont typeface="Arial" charset="0"/>
              <a:buChar char="•"/>
            </a:pPr>
            <a:r>
              <a:rPr lang="en-US" sz="1400" dirty="0">
                <a:latin typeface="Oriya Sangam MN" charset="0"/>
                <a:ea typeface="Oriya Sangam MN" charset="0"/>
                <a:cs typeface="Oriya Sangam MN" charset="0"/>
              </a:rPr>
              <a:t>The information is organized into three levels: </a:t>
            </a:r>
          </a:p>
          <a:p>
            <a:pPr marL="800100" lvl="1" indent="-342900">
              <a:buFont typeface="+mj-lt"/>
              <a:buAutoNum type="arabicPeriod"/>
            </a:pPr>
            <a:r>
              <a:rPr lang="en-US" sz="1400" dirty="0">
                <a:latin typeface="Oriya Sangam MN" charset="0"/>
                <a:ea typeface="Oriya Sangam MN" charset="0"/>
                <a:cs typeface="Oriya Sangam MN" charset="0"/>
              </a:rPr>
              <a:t>Project phases</a:t>
            </a:r>
          </a:p>
          <a:p>
            <a:pPr marL="800100" lvl="1" indent="-342900">
              <a:buFont typeface="+mj-lt"/>
              <a:buAutoNum type="arabicPeriod"/>
            </a:pPr>
            <a:r>
              <a:rPr lang="en-US" sz="1400" dirty="0">
                <a:latin typeface="Oriya Sangam MN" charset="0"/>
                <a:ea typeface="Oriya Sangam MN" charset="0"/>
                <a:cs typeface="Oriya Sangam MN" charset="0"/>
              </a:rPr>
              <a:t>Major activities</a:t>
            </a:r>
          </a:p>
          <a:p>
            <a:pPr marL="800100" lvl="1" indent="-342900">
              <a:buFont typeface="+mj-lt"/>
              <a:buAutoNum type="arabicPeriod"/>
            </a:pPr>
            <a:r>
              <a:rPr lang="en-US" sz="1400" dirty="0">
                <a:latin typeface="Oriya Sangam MN" charset="0"/>
                <a:ea typeface="Oriya Sangam MN" charset="0"/>
                <a:cs typeface="Oriya Sangam MN" charset="0"/>
              </a:rPr>
              <a:t>Tools and guides</a:t>
            </a:r>
          </a:p>
          <a:p>
            <a:endParaRPr lang="en-US" sz="1400" dirty="0">
              <a:highlight>
                <a:srgbClr val="FFFF00"/>
              </a:highlight>
              <a:latin typeface="Oriya Sangam MN" charset="0"/>
              <a:ea typeface="Oriya Sangam MN" charset="0"/>
              <a:cs typeface="Oriya Sangam MN" charset="0"/>
            </a:endParaRPr>
          </a:p>
        </p:txBody>
      </p:sp>
      <p:sp>
        <p:nvSpPr>
          <p:cNvPr id="11" name="Rectangle 10"/>
          <p:cNvSpPr/>
          <p:nvPr/>
        </p:nvSpPr>
        <p:spPr>
          <a:xfrm>
            <a:off x="0" y="0"/>
            <a:ext cx="304800"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1"/>
          <p:cNvSpPr>
            <a:spLocks noGrp="1"/>
          </p:cNvSpPr>
          <p:nvPr>
            <p:ph type="sldNum" sz="quarter" idx="12"/>
          </p:nvPr>
        </p:nvSpPr>
        <p:spPr>
          <a:xfrm>
            <a:off x="8610600" y="6356350"/>
            <a:ext cx="2743200" cy="365125"/>
          </a:xfrm>
        </p:spPr>
        <p:txBody>
          <a:bodyPr/>
          <a:lstStyle/>
          <a:p>
            <a:r>
              <a:rPr lang="en-US" b="1" dirty="0">
                <a:solidFill>
                  <a:srgbClr val="7030A0"/>
                </a:solidFill>
                <a:latin typeface="Oriya Sangam MN" charset="0"/>
                <a:ea typeface="Oriya Sangam MN" charset="0"/>
                <a:cs typeface="Oriya Sangam MN" charset="0"/>
              </a:rPr>
              <a:t>3</a:t>
            </a:r>
          </a:p>
        </p:txBody>
      </p:sp>
    </p:spTree>
    <p:extLst>
      <p:ext uri="{BB962C8B-B14F-4D97-AF65-F5344CB8AC3E}">
        <p14:creationId xmlns:p14="http://schemas.microsoft.com/office/powerpoint/2010/main" val="890008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8" name="TextBox 7"/>
          <p:cNvSpPr txBox="1"/>
          <p:nvPr/>
        </p:nvSpPr>
        <p:spPr>
          <a:xfrm>
            <a:off x="1242578" y="1766110"/>
            <a:ext cx="7901422" cy="3170099"/>
          </a:xfrm>
          <a:prstGeom prst="rect">
            <a:avLst/>
          </a:prstGeom>
          <a:noFill/>
        </p:spPr>
        <p:txBody>
          <a:bodyPr wrap="square" rtlCol="0">
            <a:spAutoFit/>
          </a:bodyPr>
          <a:lstStyle/>
          <a:p>
            <a:endParaRPr lang="en-US" sz="3600" b="1" dirty="0">
              <a:solidFill>
                <a:schemeClr val="bg1"/>
              </a:solidFill>
              <a:latin typeface="Oriya Sangam MN" charset="0"/>
              <a:ea typeface="Oriya Sangam MN" charset="0"/>
              <a:cs typeface="Oriya Sangam MN" charset="0"/>
            </a:endParaRPr>
          </a:p>
          <a:p>
            <a:r>
              <a:rPr lang="en-US" sz="3600" b="1" dirty="0">
                <a:solidFill>
                  <a:schemeClr val="bg1"/>
                </a:solidFill>
                <a:latin typeface="Oriya Sangam MN" charset="0"/>
                <a:ea typeface="Oriya Sangam MN" charset="0"/>
                <a:cs typeface="Oriya Sangam MN" charset="0"/>
              </a:rPr>
              <a:t>To learn more about </a:t>
            </a:r>
          </a:p>
          <a:p>
            <a:r>
              <a:rPr lang="en-US" sz="3600" b="1" dirty="0">
                <a:solidFill>
                  <a:schemeClr val="bg1"/>
                </a:solidFill>
                <a:latin typeface="Oriya Sangam MN" charset="0"/>
                <a:ea typeface="Oriya Sangam MN" charset="0"/>
                <a:cs typeface="Oriya Sangam MN" charset="0"/>
              </a:rPr>
              <a:t>Inclusive housing models: </a:t>
            </a:r>
          </a:p>
          <a:p>
            <a:r>
              <a:rPr lang="en-US" sz="3600" b="1" dirty="0" err="1">
                <a:solidFill>
                  <a:schemeClr val="bg1"/>
                </a:solidFill>
                <a:latin typeface="Oriya Sangam MN" charset="0"/>
                <a:ea typeface="Oriya Sangam MN" charset="0"/>
                <a:cs typeface="Oriya Sangam MN" charset="0"/>
              </a:rPr>
              <a:t>www.myhomemycommunity.ca</a:t>
            </a:r>
            <a:r>
              <a:rPr lang="en-US" sz="3600" b="1" dirty="0">
                <a:solidFill>
                  <a:schemeClr val="bg1"/>
                </a:solidFill>
                <a:latin typeface="Oriya Sangam MN" charset="0"/>
                <a:ea typeface="Oriya Sangam MN" charset="0"/>
                <a:cs typeface="Oriya Sangam MN" charset="0"/>
              </a:rPr>
              <a:t> </a:t>
            </a:r>
          </a:p>
          <a:p>
            <a:endParaRPr lang="en-US" sz="3600" b="1" dirty="0">
              <a:solidFill>
                <a:schemeClr val="bg1"/>
              </a:solidFill>
              <a:latin typeface="Oriya Sangam MN" charset="0"/>
              <a:ea typeface="Oriya Sangam MN" charset="0"/>
              <a:cs typeface="Oriya Sangam MN" charset="0"/>
            </a:endParaRPr>
          </a:p>
          <a:p>
            <a:endParaRPr lang="en-US" sz="2000" b="1" dirty="0">
              <a:solidFill>
                <a:schemeClr val="bg1"/>
              </a:solidFill>
              <a:latin typeface="Oriya Sangam MN" charset="0"/>
              <a:ea typeface="Oriya Sangam MN" charset="0"/>
              <a:cs typeface="Oriya Sangam MN" charset="0"/>
            </a:endParaRPr>
          </a:p>
        </p:txBody>
      </p:sp>
      <p:pic>
        <p:nvPicPr>
          <p:cNvPr id="3" name="Picture 2">
            <a:extLst>
              <a:ext uri="{FF2B5EF4-FFF2-40B4-BE49-F238E27FC236}">
                <a16:creationId xmlns:a16="http://schemas.microsoft.com/office/drawing/2014/main" id="{F1CFE73C-EE1F-9541-8B43-F5905C77C3C2}"/>
              </a:ext>
            </a:extLst>
          </p:cNvPr>
          <p:cNvPicPr>
            <a:picLocks noChangeAspect="1"/>
          </p:cNvPicPr>
          <p:nvPr/>
        </p:nvPicPr>
        <p:blipFill>
          <a:blip r:embed="rId3"/>
          <a:stretch>
            <a:fillRect/>
          </a:stretch>
        </p:blipFill>
        <p:spPr>
          <a:xfrm>
            <a:off x="3619942" y="4560818"/>
            <a:ext cx="4952115" cy="1650705"/>
          </a:xfrm>
          <a:prstGeom prst="rect">
            <a:avLst/>
          </a:prstGeom>
        </p:spPr>
      </p:pic>
    </p:spTree>
    <p:extLst>
      <p:ext uri="{BB962C8B-B14F-4D97-AF65-F5344CB8AC3E}">
        <p14:creationId xmlns:p14="http://schemas.microsoft.com/office/powerpoint/2010/main" val="894442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25550" y="660777"/>
            <a:ext cx="3530600" cy="558800"/>
          </a:xfrm>
          <a:prstGeom prst="rect">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52550" y="778510"/>
            <a:ext cx="4076700" cy="646331"/>
          </a:xfrm>
          <a:prstGeom prst="rect">
            <a:avLst/>
          </a:prstGeom>
          <a:noFill/>
        </p:spPr>
        <p:txBody>
          <a:bodyPr wrap="square" rtlCol="0">
            <a:spAutoFit/>
          </a:bodyPr>
          <a:lstStyle/>
          <a:p>
            <a:r>
              <a:rPr lang="en-US" b="1" dirty="0">
                <a:solidFill>
                  <a:schemeClr val="bg1"/>
                </a:solidFill>
                <a:latin typeface="Oriya Sangam MN" charset="0"/>
                <a:ea typeface="Oriya Sangam MN" charset="0"/>
                <a:cs typeface="Oriya Sangam MN" charset="0"/>
              </a:rPr>
              <a:t>Introducing the Series</a:t>
            </a:r>
          </a:p>
          <a:p>
            <a:endParaRPr lang="en-US" b="1" dirty="0">
              <a:solidFill>
                <a:schemeClr val="bg1"/>
              </a:solidFill>
              <a:latin typeface="Oriya Sangam MN" charset="0"/>
              <a:ea typeface="Oriya Sangam MN" charset="0"/>
              <a:cs typeface="Oriya Sangam MN" charset="0"/>
            </a:endParaRPr>
          </a:p>
        </p:txBody>
      </p:sp>
      <p:sp>
        <p:nvSpPr>
          <p:cNvPr id="11" name="Rectangle 10"/>
          <p:cNvSpPr/>
          <p:nvPr/>
        </p:nvSpPr>
        <p:spPr>
          <a:xfrm>
            <a:off x="-23814" y="0"/>
            <a:ext cx="304800"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EB93DEDA-C0C6-CF40-A4D2-D50330EF9C9D}"/>
              </a:ext>
            </a:extLst>
          </p:cNvPr>
          <p:cNvGraphicFramePr>
            <a:graphicFrameLocks noGrp="1"/>
          </p:cNvGraphicFramePr>
          <p:nvPr>
            <p:extLst>
              <p:ext uri="{D42A27DB-BD31-4B8C-83A1-F6EECF244321}">
                <p14:modId xmlns:p14="http://schemas.microsoft.com/office/powerpoint/2010/main" val="2915404799"/>
              </p:ext>
            </p:extLst>
          </p:nvPr>
        </p:nvGraphicFramePr>
        <p:xfrm>
          <a:off x="2173287" y="2621866"/>
          <a:ext cx="7845425" cy="1614268"/>
        </p:xfrm>
        <a:graphic>
          <a:graphicData uri="http://schemas.openxmlformats.org/drawingml/2006/table">
            <a:tbl>
              <a:tblPr firstRow="1" firstCol="1" bandRow="1">
                <a:tableStyleId>{5C22544A-7EE6-4342-B048-85BDC9FD1C3A}</a:tableStyleId>
              </a:tblPr>
              <a:tblGrid>
                <a:gridCol w="2732054">
                  <a:extLst>
                    <a:ext uri="{9D8B030D-6E8A-4147-A177-3AD203B41FA5}">
                      <a16:colId xmlns:a16="http://schemas.microsoft.com/office/drawing/2014/main" val="1099977292"/>
                    </a:ext>
                  </a:extLst>
                </a:gridCol>
                <a:gridCol w="2616260">
                  <a:extLst>
                    <a:ext uri="{9D8B030D-6E8A-4147-A177-3AD203B41FA5}">
                      <a16:colId xmlns:a16="http://schemas.microsoft.com/office/drawing/2014/main" val="3663933443"/>
                    </a:ext>
                  </a:extLst>
                </a:gridCol>
                <a:gridCol w="2497111">
                  <a:extLst>
                    <a:ext uri="{9D8B030D-6E8A-4147-A177-3AD203B41FA5}">
                      <a16:colId xmlns:a16="http://schemas.microsoft.com/office/drawing/2014/main" val="3008728655"/>
                    </a:ext>
                  </a:extLst>
                </a:gridCol>
              </a:tblGrid>
              <a:tr h="1614268">
                <a:tc>
                  <a:txBody>
                    <a:bodyPr/>
                    <a:lstStyle/>
                    <a:p>
                      <a:pPr algn="ctr">
                        <a:spcAft>
                          <a:spcPts val="0"/>
                        </a:spcAft>
                      </a:pPr>
                      <a:r>
                        <a:rPr lang="en-CA" sz="1400" b="1" dirty="0">
                          <a:solidFill>
                            <a:sysClr val="windowText" lastClr="000000"/>
                          </a:solidFill>
                          <a:effectLst/>
                          <a:latin typeface="Oriya Sangam MN" pitchFamily="2" charset="0"/>
                          <a:cs typeface="Oriya Sangam MN" pitchFamily="2" charset="0"/>
                        </a:rPr>
                        <a:t>Toolkit 1</a:t>
                      </a:r>
                    </a:p>
                    <a:p>
                      <a:pPr algn="ctr">
                        <a:spcAft>
                          <a:spcPts val="0"/>
                        </a:spcAft>
                      </a:pPr>
                      <a:r>
                        <a:rPr lang="en-CA" sz="1400" b="0" dirty="0">
                          <a:solidFill>
                            <a:sysClr val="windowText" lastClr="000000"/>
                          </a:solidFill>
                          <a:effectLst/>
                          <a:latin typeface="Oriya Sangam MN" pitchFamily="2" charset="0"/>
                          <a:cs typeface="Oriya Sangam MN" pitchFamily="2" charset="0"/>
                        </a:rPr>
                        <a:t>Partnership Driven Development</a:t>
                      </a: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spcAft>
                          <a:spcPts val="0"/>
                        </a:spcAft>
                      </a:pPr>
                      <a:r>
                        <a:rPr lang="en-CA" sz="1400" b="1" dirty="0">
                          <a:solidFill>
                            <a:sysClr val="windowText" lastClr="000000"/>
                          </a:solidFill>
                          <a:effectLst/>
                          <a:latin typeface="Oriya Sangam MN" pitchFamily="2" charset="0"/>
                          <a:cs typeface="Oriya Sangam MN" pitchFamily="2" charset="0"/>
                        </a:rPr>
                        <a:t>Toolkit 2</a:t>
                      </a:r>
                    </a:p>
                    <a:p>
                      <a:pPr algn="ctr">
                        <a:spcAft>
                          <a:spcPts val="0"/>
                        </a:spcAft>
                      </a:pPr>
                      <a:r>
                        <a:rPr lang="en-CA" sz="1400" b="0" dirty="0">
                          <a:solidFill>
                            <a:sysClr val="windowText" lastClr="000000"/>
                          </a:solidFill>
                          <a:effectLst/>
                          <a:latin typeface="Oriya Sangam MN" pitchFamily="2" charset="0"/>
                          <a:cs typeface="Oriya Sangam MN" pitchFamily="2" charset="0"/>
                        </a:rPr>
                        <a:t>Family Driven Development</a:t>
                      </a:r>
                    </a:p>
                  </a:txBody>
                  <a:tcPr marL="68580" marR="68580" marT="0" marB="0" anchor="ctr">
                    <a:lnL w="12700" cap="flat" cmpd="sng" algn="ctr">
                      <a:solidFill>
                        <a:schemeClr val="bg1">
                          <a:lumMod val="65000"/>
                        </a:schemeClr>
                      </a:solidFill>
                      <a:prstDash val="solid"/>
                      <a:round/>
                      <a:headEnd type="none" w="med" len="med"/>
                      <a:tailEnd type="none" w="med" len="med"/>
                    </a:lnL>
                    <a:lnR w="28575" cap="flat" cmpd="sng" algn="ctr">
                      <a:solidFill>
                        <a:srgbClr val="7030A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spcAft>
                          <a:spcPts val="0"/>
                        </a:spcAft>
                      </a:pPr>
                      <a:r>
                        <a:rPr lang="en-CA" sz="1400" b="1" dirty="0">
                          <a:solidFill>
                            <a:sysClr val="windowText" lastClr="000000"/>
                          </a:solidFill>
                          <a:effectLst/>
                          <a:latin typeface="Oriya Sangam MN" pitchFamily="2" charset="0"/>
                          <a:cs typeface="Oriya Sangam MN" pitchFamily="2" charset="0"/>
                        </a:rPr>
                        <a:t>Toolkit 3</a:t>
                      </a:r>
                    </a:p>
                    <a:p>
                      <a:pPr algn="ctr">
                        <a:spcAft>
                          <a:spcPts val="0"/>
                        </a:spcAft>
                      </a:pPr>
                      <a:r>
                        <a:rPr lang="en-CA" sz="1400" b="0" dirty="0">
                          <a:solidFill>
                            <a:sysClr val="windowText" lastClr="000000"/>
                          </a:solidFill>
                          <a:effectLst/>
                          <a:latin typeface="Oriya Sangam MN" pitchFamily="2" charset="0"/>
                          <a:cs typeface="Oriya Sangam MN" pitchFamily="2" charset="0"/>
                        </a:rPr>
                        <a:t>Agency Driven Development</a:t>
                      </a:r>
                    </a:p>
                  </a:txBody>
                  <a:tcPr marL="68580" marR="68580" marT="0" marB="0" anchor="ct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1917670343"/>
                  </a:ext>
                </a:extLst>
              </a:tr>
            </a:tbl>
          </a:graphicData>
        </a:graphic>
      </p:graphicFrame>
      <p:sp>
        <p:nvSpPr>
          <p:cNvPr id="10" name="Slide Number Placeholder 1"/>
          <p:cNvSpPr>
            <a:spLocks noGrp="1"/>
          </p:cNvSpPr>
          <p:nvPr>
            <p:ph type="sldNum" sz="quarter" idx="12"/>
          </p:nvPr>
        </p:nvSpPr>
        <p:spPr>
          <a:xfrm>
            <a:off x="8610600" y="6356350"/>
            <a:ext cx="2743200" cy="365125"/>
          </a:xfrm>
        </p:spPr>
        <p:txBody>
          <a:bodyPr/>
          <a:lstStyle/>
          <a:p>
            <a:r>
              <a:rPr lang="en-US" b="1" dirty="0">
                <a:solidFill>
                  <a:srgbClr val="7030A0"/>
                </a:solidFill>
                <a:latin typeface="Oriya Sangam MN" charset="0"/>
                <a:ea typeface="Oriya Sangam MN" charset="0"/>
                <a:cs typeface="Oriya Sangam MN" charset="0"/>
              </a:rPr>
              <a:t>4</a:t>
            </a:r>
          </a:p>
        </p:txBody>
      </p:sp>
      <p:sp>
        <p:nvSpPr>
          <p:cNvPr id="3" name="TextBox 2"/>
          <p:cNvSpPr txBox="1"/>
          <p:nvPr/>
        </p:nvSpPr>
        <p:spPr>
          <a:xfrm>
            <a:off x="2173287" y="1654021"/>
            <a:ext cx="7845425" cy="738664"/>
          </a:xfrm>
          <a:prstGeom prst="rect">
            <a:avLst/>
          </a:prstGeom>
          <a:noFill/>
        </p:spPr>
        <p:txBody>
          <a:bodyPr wrap="square" rtlCol="0">
            <a:spAutoFit/>
          </a:bodyPr>
          <a:lstStyle/>
          <a:p>
            <a:pPr marL="0" lvl="1"/>
            <a:r>
              <a:rPr lang="en-US" sz="1400" dirty="0">
                <a:latin typeface="Oriya Sangam MN" charset="0"/>
                <a:ea typeface="Oriya Sangam MN" charset="0"/>
                <a:cs typeface="Oriya Sangam MN" charset="0"/>
              </a:rPr>
              <a:t>This is one of three development pathways detailed in this series. Each explores a different model for producing inclusive affordable housing for people with developmental disabilities. </a:t>
            </a:r>
          </a:p>
        </p:txBody>
      </p:sp>
      <p:sp>
        <p:nvSpPr>
          <p:cNvPr id="8" name="TextBox 7"/>
          <p:cNvSpPr txBox="1"/>
          <p:nvPr/>
        </p:nvSpPr>
        <p:spPr>
          <a:xfrm>
            <a:off x="6190455" y="4741367"/>
            <a:ext cx="3828256" cy="1015663"/>
          </a:xfrm>
          <a:prstGeom prst="rect">
            <a:avLst/>
          </a:prstGeom>
          <a:noFill/>
        </p:spPr>
        <p:txBody>
          <a:bodyPr wrap="square" rtlCol="0">
            <a:spAutoFit/>
          </a:bodyPr>
          <a:lstStyle/>
          <a:p>
            <a:r>
              <a:rPr lang="en-US" sz="1200" dirty="0">
                <a:solidFill>
                  <a:srgbClr val="7030A0"/>
                </a:solidFill>
                <a:latin typeface="Oriya Sangam MN" charset="0"/>
                <a:ea typeface="Oriya Sangam MN" charset="0"/>
                <a:cs typeface="Oriya Sangam MN" charset="0"/>
              </a:rPr>
              <a:t>See </a:t>
            </a:r>
            <a:r>
              <a:rPr lang="en-US" sz="1200" b="1" dirty="0" err="1">
                <a:solidFill>
                  <a:srgbClr val="7030A0"/>
                </a:solidFill>
                <a:latin typeface="Oriya Sangam MN" charset="0"/>
                <a:ea typeface="Oriya Sangam MN" charset="0"/>
                <a:cs typeface="Oriya Sangam MN" charset="0"/>
              </a:rPr>
              <a:t>www.myhomemycommunity.ca</a:t>
            </a:r>
            <a:r>
              <a:rPr lang="en-US" sz="1200" dirty="0">
                <a:solidFill>
                  <a:srgbClr val="7030A0"/>
                </a:solidFill>
                <a:latin typeface="Oriya Sangam MN" charset="0"/>
                <a:ea typeface="Oriya Sangam MN" charset="0"/>
                <a:cs typeface="Oriya Sangam MN" charset="0"/>
              </a:rPr>
              <a:t> to access the full series, including toolkits and case studies, along with other resources to provoke and promote inclusive affordable housing for people with developmental disabilities.</a:t>
            </a:r>
          </a:p>
        </p:txBody>
      </p:sp>
      <p:sp>
        <p:nvSpPr>
          <p:cNvPr id="14" name="Rectangle 13"/>
          <p:cNvSpPr/>
          <p:nvPr/>
        </p:nvSpPr>
        <p:spPr>
          <a:xfrm>
            <a:off x="6079067" y="4690265"/>
            <a:ext cx="3939644" cy="1117868"/>
          </a:xfrm>
          <a:prstGeom prst="rect">
            <a:avLst/>
          </a:prstGeom>
          <a:ln w="38100">
            <a:solidFill>
              <a:srgbClr val="7030A0">
                <a:alpha val="36000"/>
              </a:srgb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51141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25550" y="660777"/>
            <a:ext cx="4581692" cy="558800"/>
          </a:xfrm>
          <a:prstGeom prst="rect">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352550" y="474787"/>
            <a:ext cx="4807618" cy="646331"/>
          </a:xfrm>
          <a:prstGeom prst="rect">
            <a:avLst/>
          </a:prstGeom>
          <a:noFill/>
        </p:spPr>
        <p:txBody>
          <a:bodyPr wrap="square" rtlCol="0">
            <a:spAutoFit/>
          </a:bodyPr>
          <a:lstStyle/>
          <a:p>
            <a:endParaRPr lang="en-US" b="1">
              <a:solidFill>
                <a:schemeClr val="bg1"/>
              </a:solidFill>
              <a:latin typeface="Oriya Sangam MN" charset="0"/>
              <a:ea typeface="Oriya Sangam MN" charset="0"/>
              <a:cs typeface="Oriya Sangam MN" charset="0"/>
            </a:endParaRPr>
          </a:p>
          <a:p>
            <a:r>
              <a:rPr lang="en-US" b="1">
                <a:solidFill>
                  <a:schemeClr val="bg1"/>
                </a:solidFill>
                <a:latin typeface="Oriya Sangam MN" charset="0"/>
                <a:ea typeface="Oriya Sangam MN" charset="0"/>
                <a:cs typeface="Oriya Sangam MN" charset="0"/>
              </a:rPr>
              <a:t>Model 3 : Developing Housing</a:t>
            </a:r>
            <a:endParaRPr lang="en-US" b="1">
              <a:latin typeface="Oriya Sangam MN" charset="0"/>
              <a:ea typeface="Oriya Sangam MN" charset="0"/>
              <a:cs typeface="Oriya Sangam MN" charset="0"/>
            </a:endParaRPr>
          </a:p>
        </p:txBody>
      </p:sp>
      <p:sp>
        <p:nvSpPr>
          <p:cNvPr id="5" name="Rectangle 4"/>
          <p:cNvSpPr/>
          <p:nvPr/>
        </p:nvSpPr>
        <p:spPr>
          <a:xfrm>
            <a:off x="-23814" y="0"/>
            <a:ext cx="304800"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117600" y="1625110"/>
            <a:ext cx="2973137" cy="584775"/>
          </a:xfrm>
          <a:prstGeom prst="rect">
            <a:avLst/>
          </a:prstGeom>
          <a:noFill/>
        </p:spPr>
        <p:txBody>
          <a:bodyPr wrap="square" rtlCol="0">
            <a:spAutoFit/>
          </a:bodyPr>
          <a:lstStyle/>
          <a:p>
            <a:r>
              <a:rPr lang="en-US" sz="1600" b="1">
                <a:latin typeface="Oriya Sangam MN" charset="0"/>
                <a:ea typeface="Oriya Sangam MN" charset="0"/>
                <a:cs typeface="Oriya Sangam MN" charset="0"/>
              </a:rPr>
              <a:t>About the Model</a:t>
            </a:r>
          </a:p>
          <a:p>
            <a:endParaRPr lang="en-US" sz="1600" b="1">
              <a:latin typeface="Oriya Sangam MN" charset="0"/>
              <a:ea typeface="Oriya Sangam MN" charset="0"/>
              <a:cs typeface="Oriya Sangam MN" charset="0"/>
            </a:endParaRPr>
          </a:p>
        </p:txBody>
      </p:sp>
      <p:cxnSp>
        <p:nvCxnSpPr>
          <p:cNvPr id="12" name="Straight Connector 11"/>
          <p:cNvCxnSpPr/>
          <p:nvPr/>
        </p:nvCxnSpPr>
        <p:spPr>
          <a:xfrm>
            <a:off x="1225550" y="2024652"/>
            <a:ext cx="458169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510421" y="1625110"/>
            <a:ext cx="4815076" cy="584775"/>
          </a:xfrm>
          <a:prstGeom prst="rect">
            <a:avLst/>
          </a:prstGeom>
          <a:noFill/>
        </p:spPr>
        <p:txBody>
          <a:bodyPr wrap="square" rtlCol="0">
            <a:spAutoFit/>
          </a:bodyPr>
          <a:lstStyle/>
          <a:p>
            <a:r>
              <a:rPr lang="en-US" sz="1600" b="1">
                <a:latin typeface="Oriya Sangam MN" charset="0"/>
                <a:ea typeface="Oriya Sangam MN" charset="0"/>
                <a:cs typeface="Oriya Sangam MN" charset="0"/>
              </a:rPr>
              <a:t>What to Know Before Choosing the Model</a:t>
            </a:r>
          </a:p>
          <a:p>
            <a:endParaRPr lang="en-US" sz="1600" b="1">
              <a:latin typeface="Oriya Sangam MN" charset="0"/>
              <a:ea typeface="Oriya Sangam MN" charset="0"/>
              <a:cs typeface="Oriya Sangam MN" charset="0"/>
            </a:endParaRPr>
          </a:p>
        </p:txBody>
      </p:sp>
      <p:cxnSp>
        <p:nvCxnSpPr>
          <p:cNvPr id="17" name="Straight Connector 16"/>
          <p:cNvCxnSpPr/>
          <p:nvPr/>
        </p:nvCxnSpPr>
        <p:spPr>
          <a:xfrm>
            <a:off x="6510421" y="2024652"/>
            <a:ext cx="458169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17600" y="2164719"/>
            <a:ext cx="4689642" cy="2893100"/>
          </a:xfrm>
          <a:prstGeom prst="rect">
            <a:avLst/>
          </a:prstGeom>
          <a:noFill/>
        </p:spPr>
        <p:txBody>
          <a:bodyPr wrap="square" rtlCol="0">
            <a:spAutoFit/>
          </a:bodyPr>
          <a:lstStyle/>
          <a:p>
            <a:r>
              <a:rPr lang="en-CA" sz="1400" dirty="0">
                <a:latin typeface="Oriya Sangam MN" charset="0"/>
                <a:ea typeface="Oriya Sangam MN" charset="0"/>
                <a:cs typeface="Oriya Sangam MN" charset="0"/>
              </a:rPr>
              <a:t>New housing development or regeneration </a:t>
            </a:r>
            <a:r>
              <a:rPr lang="en-CA" sz="1400" dirty="0">
                <a:effectLst/>
                <a:latin typeface="Oriya Sangam MN" charset="0"/>
                <a:ea typeface="Oriya Sangam MN" charset="0"/>
                <a:cs typeface="Oriya Sangam MN" charset="0"/>
              </a:rPr>
              <a:t>(as demonstrated by </a:t>
            </a:r>
            <a:r>
              <a:rPr lang="en-CA" sz="1400" dirty="0">
                <a:latin typeface="Oriya Sangam MN" charset="0"/>
                <a:ea typeface="Oriya Sangam MN" charset="0"/>
                <a:cs typeface="Oriya Sangam MN" charset="0"/>
              </a:rPr>
              <a:t>UNITI-Chorus</a:t>
            </a:r>
            <a:r>
              <a:rPr lang="en-CA" sz="1400" dirty="0">
                <a:effectLst/>
                <a:latin typeface="Oriya Sangam MN" charset="0"/>
                <a:ea typeface="Oriya Sangam MN" charset="0"/>
                <a:cs typeface="Oriya Sangam MN" charset="0"/>
              </a:rPr>
              <a:t>) </a:t>
            </a:r>
            <a:r>
              <a:rPr lang="en-CA" sz="1400" dirty="0">
                <a:latin typeface="Oriya Sangam MN" charset="0"/>
                <a:ea typeface="Oriya Sangam MN" charset="0"/>
                <a:cs typeface="Oriya Sangam MN" charset="0"/>
              </a:rPr>
              <a:t>is</a:t>
            </a:r>
            <a:r>
              <a:rPr lang="en-CA" sz="1400" dirty="0">
                <a:effectLst/>
                <a:latin typeface="Oriya Sangam MN" charset="0"/>
                <a:ea typeface="Oriya Sangam MN" charset="0"/>
                <a:cs typeface="Oriya Sangam MN" charset="0"/>
              </a:rPr>
              <a:t> a potential inclusive housing pathway</a:t>
            </a:r>
            <a:r>
              <a:rPr lang="en-CA" sz="1400" dirty="0">
                <a:latin typeface="Oriya Sangam MN" charset="0"/>
                <a:ea typeface="Oriya Sangam MN" charset="0"/>
                <a:cs typeface="Oriya Sangam MN" charset="0"/>
              </a:rPr>
              <a:t> for organizations </a:t>
            </a:r>
            <a:r>
              <a:rPr lang="en-CA" sz="1400" dirty="0">
                <a:effectLst/>
                <a:latin typeface="Oriya Sangam MN" charset="0"/>
                <a:ea typeface="Oriya Sangam MN" charset="0"/>
                <a:cs typeface="Oriya Sangam MN" charset="0"/>
              </a:rPr>
              <a:t>that are interested in taking on new roles. </a:t>
            </a:r>
          </a:p>
          <a:p>
            <a:endParaRPr lang="en-CA" sz="1400" dirty="0">
              <a:latin typeface="Oriya Sangam MN" charset="0"/>
              <a:ea typeface="Oriya Sangam MN" charset="0"/>
              <a:cs typeface="Oriya Sangam MN" charset="0"/>
            </a:endParaRPr>
          </a:p>
          <a:p>
            <a:r>
              <a:rPr lang="en-CA" sz="1400" dirty="0">
                <a:latin typeface="Oriya Sangam MN" charset="0"/>
                <a:ea typeface="Oriya Sangam MN" charset="0"/>
                <a:cs typeface="Oriya Sangam MN" charset="0"/>
              </a:rPr>
              <a:t>Under this model, the organization leverages their assets to invest in the creation of new housing for the community, including a number of units dedicated to individuals with developmental disabilities. Such a venture might involve partnerships between several organizations to share out the roles of development, ownership, operation, and providing supports. </a:t>
            </a:r>
            <a:endParaRPr lang="en-US" sz="1400" dirty="0"/>
          </a:p>
        </p:txBody>
      </p:sp>
      <p:sp>
        <p:nvSpPr>
          <p:cNvPr id="19" name="TextBox 18"/>
          <p:cNvSpPr txBox="1"/>
          <p:nvPr/>
        </p:nvSpPr>
        <p:spPr>
          <a:xfrm>
            <a:off x="6510421" y="2172523"/>
            <a:ext cx="4689642" cy="4093428"/>
          </a:xfrm>
          <a:prstGeom prst="rect">
            <a:avLst/>
          </a:prstGeom>
          <a:noFill/>
        </p:spPr>
        <p:txBody>
          <a:bodyPr wrap="square" rtlCol="0">
            <a:spAutoFit/>
          </a:bodyPr>
          <a:lstStyle/>
          <a:p>
            <a:pPr marL="285750" indent="-285750">
              <a:buFont typeface="Arial" charset="0"/>
              <a:buChar char="•"/>
            </a:pPr>
            <a:r>
              <a:rPr lang="en-CA" sz="1000" dirty="0">
                <a:latin typeface="Oriya Sangam MN" charset="0"/>
                <a:ea typeface="Oriya Sangam MN" charset="0"/>
                <a:cs typeface="Oriya Sangam MN" charset="0"/>
              </a:rPr>
              <a:t>This pathway to inclusive housing is complex and requires dedicated effort from leadership at every step in the process. While an organization does not need to have all the expertise in place to begin this journey, they must be open to building capacity, seeking knowledge, mitigating risk, and collaborating with professionals.</a:t>
            </a:r>
          </a:p>
          <a:p>
            <a:pPr marL="285750" indent="-285750">
              <a:buFont typeface="Arial" charset="0"/>
              <a:buChar char="•"/>
            </a:pPr>
            <a:endParaRPr lang="en-CA" sz="1000" dirty="0">
              <a:latin typeface="Oriya Sangam MN" charset="0"/>
              <a:ea typeface="Oriya Sangam MN" charset="0"/>
              <a:cs typeface="Oriya Sangam MN" charset="0"/>
            </a:endParaRPr>
          </a:p>
          <a:p>
            <a:pPr marL="285750" indent="-285750">
              <a:buFont typeface="Arial" charset="0"/>
              <a:buChar char="•"/>
            </a:pPr>
            <a:r>
              <a:rPr lang="en-CA" sz="1000" dirty="0">
                <a:latin typeface="Oriya Sangam MN" charset="0"/>
                <a:ea typeface="Oriya Sangam MN" charset="0"/>
                <a:cs typeface="Oriya Sangam MN" charset="0"/>
              </a:rPr>
              <a:t>This model allows the organization to have the most control over the outcome of the housing solution. </a:t>
            </a:r>
          </a:p>
          <a:p>
            <a:pPr marL="285750" indent="-285750">
              <a:buFont typeface="Arial" charset="0"/>
              <a:buChar char="•"/>
            </a:pPr>
            <a:endParaRPr lang="en-CA" sz="1000" dirty="0">
              <a:latin typeface="Oriya Sangam MN" charset="0"/>
              <a:ea typeface="Oriya Sangam MN" charset="0"/>
              <a:cs typeface="Oriya Sangam MN" charset="0"/>
            </a:endParaRPr>
          </a:p>
          <a:p>
            <a:pPr marL="285750" indent="-285750">
              <a:buFont typeface="Arial" charset="0"/>
              <a:buChar char="•"/>
            </a:pPr>
            <a:r>
              <a:rPr lang="en-CA" sz="1000" dirty="0">
                <a:latin typeface="Oriya Sangam MN" charset="0"/>
                <a:ea typeface="Oriya Sangam MN" charset="0"/>
                <a:cs typeface="Oriya Sangam MN" charset="0"/>
              </a:rPr>
              <a:t>While the model allows for personalization of supports, sufficient funding would be required to enable the appropriate level of supports for individuals with greater support needs.</a:t>
            </a:r>
          </a:p>
          <a:p>
            <a:pPr marL="285750" indent="-285750">
              <a:buFont typeface="Arial" charset="0"/>
              <a:buChar char="•"/>
            </a:pPr>
            <a:endParaRPr lang="en-CA" sz="1000" dirty="0">
              <a:latin typeface="Oriya Sangam MN" charset="0"/>
              <a:ea typeface="Oriya Sangam MN" charset="0"/>
              <a:cs typeface="Oriya Sangam MN" charset="0"/>
            </a:endParaRPr>
          </a:p>
          <a:p>
            <a:pPr marL="285750" indent="-285750">
              <a:buFont typeface="Arial" charset="0"/>
              <a:buChar char="•"/>
            </a:pPr>
            <a:r>
              <a:rPr lang="en-CA" sz="1000" dirty="0">
                <a:latin typeface="Oriya Sangam MN" charset="0"/>
                <a:ea typeface="Oriya Sangam MN" charset="0"/>
                <a:cs typeface="Oriya Sangam MN" charset="0"/>
              </a:rPr>
              <a:t>It is advantageous for an organization to already have some equity and/or land, such as existing properties that could be sold or repurposed. Otherwise, it may take some time to amass the necessary resources for developing a building. </a:t>
            </a:r>
          </a:p>
          <a:p>
            <a:pPr marL="285750" indent="-285750">
              <a:buFont typeface="Arial" charset="0"/>
              <a:buChar char="•"/>
            </a:pPr>
            <a:endParaRPr lang="en-CA" sz="1000" dirty="0">
              <a:latin typeface="Oriya Sangam MN" charset="0"/>
              <a:ea typeface="Oriya Sangam MN" charset="0"/>
              <a:cs typeface="Oriya Sangam MN" charset="0"/>
            </a:endParaRPr>
          </a:p>
          <a:p>
            <a:pPr marL="285750" indent="-285750">
              <a:buFont typeface="Arial" charset="0"/>
              <a:buChar char="•"/>
            </a:pPr>
            <a:r>
              <a:rPr lang="en-CA" sz="1000" dirty="0">
                <a:latin typeface="Oriya Sangam MN" charset="0"/>
                <a:ea typeface="Oriya Sangam MN" charset="0"/>
                <a:cs typeface="Oriya Sangam MN" charset="0"/>
              </a:rPr>
              <a:t>It can be challenging to ensure affordability for all residents. A completely affordable rental building may be an ideal option for many communities, but requires hard work, advocacy, and number crunching to make viable. </a:t>
            </a:r>
          </a:p>
          <a:p>
            <a:pPr marL="285750" indent="-285750">
              <a:buFont typeface="Arial" charset="0"/>
              <a:buChar char="•"/>
            </a:pPr>
            <a:endParaRPr lang="en-CA" sz="1000" dirty="0">
              <a:latin typeface="Oriya Sangam MN" charset="0"/>
              <a:ea typeface="Oriya Sangam MN" charset="0"/>
              <a:cs typeface="Oriya Sangam MN" charset="0"/>
            </a:endParaRPr>
          </a:p>
          <a:p>
            <a:pPr marL="285750" indent="-285750">
              <a:buFont typeface="Arial" charset="0"/>
              <a:buChar char="•"/>
            </a:pPr>
            <a:endParaRPr lang="en-CA" sz="1000" dirty="0">
              <a:latin typeface="Oriya Sangam MN" charset="0"/>
              <a:ea typeface="Oriya Sangam MN" charset="0"/>
              <a:cs typeface="Oriya Sangam MN" charset="0"/>
            </a:endParaRPr>
          </a:p>
          <a:p>
            <a:pPr marL="285750" indent="-285750">
              <a:buFont typeface="Arial" charset="0"/>
              <a:buChar char="•"/>
            </a:pPr>
            <a:endParaRPr lang="en-CA" sz="1000" dirty="0">
              <a:latin typeface="Oriya Sangam MN" charset="0"/>
              <a:ea typeface="Oriya Sangam MN" charset="0"/>
              <a:cs typeface="Oriya Sangam MN" charset="0"/>
            </a:endParaRPr>
          </a:p>
          <a:p>
            <a:pPr marL="285750" indent="-285750">
              <a:buFont typeface="Arial" charset="0"/>
              <a:buChar char="•"/>
            </a:pPr>
            <a:endParaRPr lang="en-CA" sz="1000" dirty="0">
              <a:latin typeface="Oriya Sangam MN" charset="0"/>
              <a:ea typeface="Oriya Sangam MN" charset="0"/>
              <a:cs typeface="Oriya Sangam MN" charset="0"/>
            </a:endParaRPr>
          </a:p>
        </p:txBody>
      </p:sp>
      <p:sp>
        <p:nvSpPr>
          <p:cNvPr id="20" name="Slide Number Placeholder 1"/>
          <p:cNvSpPr>
            <a:spLocks noGrp="1"/>
          </p:cNvSpPr>
          <p:nvPr>
            <p:ph type="sldNum" sz="quarter" idx="12"/>
          </p:nvPr>
        </p:nvSpPr>
        <p:spPr>
          <a:xfrm>
            <a:off x="8610600" y="6356350"/>
            <a:ext cx="2743200" cy="365125"/>
          </a:xfrm>
        </p:spPr>
        <p:txBody>
          <a:bodyPr/>
          <a:lstStyle/>
          <a:p>
            <a:r>
              <a:rPr lang="en-US" b="1" dirty="0">
                <a:solidFill>
                  <a:srgbClr val="7030A0"/>
                </a:solidFill>
                <a:latin typeface="Oriya Sangam MN" charset="0"/>
                <a:ea typeface="Oriya Sangam MN" charset="0"/>
                <a:cs typeface="Oriya Sangam MN" charset="0"/>
              </a:rPr>
              <a:t>5</a:t>
            </a:r>
          </a:p>
        </p:txBody>
      </p:sp>
    </p:spTree>
    <p:extLst>
      <p:ext uri="{BB962C8B-B14F-4D97-AF65-F5344CB8AC3E}">
        <p14:creationId xmlns:p14="http://schemas.microsoft.com/office/powerpoint/2010/main" val="1782196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25550" y="660777"/>
            <a:ext cx="3816350" cy="558800"/>
          </a:xfrm>
          <a:prstGeom prst="rect">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52550" y="474787"/>
            <a:ext cx="4076700" cy="646331"/>
          </a:xfrm>
          <a:prstGeom prst="rect">
            <a:avLst/>
          </a:prstGeom>
          <a:noFill/>
        </p:spPr>
        <p:txBody>
          <a:bodyPr wrap="square" rtlCol="0">
            <a:spAutoFit/>
          </a:bodyPr>
          <a:lstStyle/>
          <a:p>
            <a:endParaRPr lang="en-US" b="1" dirty="0">
              <a:solidFill>
                <a:schemeClr val="bg1"/>
              </a:solidFill>
              <a:latin typeface="Oriya Sangam MN" charset="0"/>
              <a:ea typeface="Oriya Sangam MN" charset="0"/>
              <a:cs typeface="Oriya Sangam MN" charset="0"/>
            </a:endParaRPr>
          </a:p>
          <a:p>
            <a:r>
              <a:rPr lang="en-US" b="1" dirty="0">
                <a:solidFill>
                  <a:schemeClr val="bg1"/>
                </a:solidFill>
                <a:latin typeface="Oriya Sangam MN" charset="0"/>
                <a:ea typeface="Oriya Sangam MN" charset="0"/>
                <a:cs typeface="Oriya Sangam MN" charset="0"/>
              </a:rPr>
              <a:t>Criteria for Success</a:t>
            </a:r>
          </a:p>
        </p:txBody>
      </p:sp>
      <p:sp>
        <p:nvSpPr>
          <p:cNvPr id="27" name="Rectangle 26"/>
          <p:cNvSpPr/>
          <p:nvPr/>
        </p:nvSpPr>
        <p:spPr>
          <a:xfrm>
            <a:off x="-23814" y="0"/>
            <a:ext cx="304800"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28071" y="1550204"/>
            <a:ext cx="3174522" cy="3816429"/>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2" name="TextBox 31"/>
          <p:cNvSpPr txBox="1"/>
          <p:nvPr/>
        </p:nvSpPr>
        <p:spPr>
          <a:xfrm>
            <a:off x="1135422" y="1550204"/>
            <a:ext cx="1831765" cy="923330"/>
          </a:xfrm>
          <a:prstGeom prst="rect">
            <a:avLst/>
          </a:prstGeom>
          <a:noFill/>
          <a:ln>
            <a:noFill/>
          </a:ln>
        </p:spPr>
        <p:txBody>
          <a:bodyPr wrap="square" rtlCol="0">
            <a:spAutoFit/>
          </a:bodyPr>
          <a:lstStyle/>
          <a:p>
            <a:endParaRPr lang="en-US" sz="1400" b="1">
              <a:latin typeface="Oriya Sangam MN" charset="0"/>
              <a:ea typeface="Oriya Sangam MN" charset="0"/>
              <a:cs typeface="Oriya Sangam MN" charset="0"/>
            </a:endParaRPr>
          </a:p>
          <a:p>
            <a:r>
              <a:rPr lang="en-US" sz="1400" b="1">
                <a:latin typeface="Oriya Sangam MN" charset="0"/>
                <a:ea typeface="Oriya Sangam MN" charset="0"/>
                <a:cs typeface="Oriya Sangam MN" charset="0"/>
              </a:rPr>
              <a:t>Alignment</a:t>
            </a:r>
          </a:p>
          <a:p>
            <a:endParaRPr lang="en-US" sz="1200" b="1">
              <a:latin typeface="Oriya Sangam MN" charset="0"/>
              <a:ea typeface="Oriya Sangam MN" charset="0"/>
              <a:cs typeface="Oriya Sangam MN" charset="0"/>
            </a:endParaRPr>
          </a:p>
          <a:p>
            <a:endParaRPr lang="en-US" sz="1400" b="1">
              <a:latin typeface="Oriya Sangam MN" charset="0"/>
              <a:ea typeface="Oriya Sangam MN" charset="0"/>
              <a:cs typeface="Oriya Sangam MN" charset="0"/>
            </a:endParaRPr>
          </a:p>
        </p:txBody>
      </p:sp>
      <p:cxnSp>
        <p:nvCxnSpPr>
          <p:cNvPr id="33" name="Straight Connector 32"/>
          <p:cNvCxnSpPr/>
          <p:nvPr/>
        </p:nvCxnSpPr>
        <p:spPr>
          <a:xfrm>
            <a:off x="1215637" y="2096379"/>
            <a:ext cx="164163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148932" y="2202631"/>
            <a:ext cx="2421723" cy="861774"/>
          </a:xfrm>
          <a:prstGeom prst="rect">
            <a:avLst/>
          </a:prstGeom>
          <a:noFill/>
        </p:spPr>
        <p:txBody>
          <a:bodyPr wrap="square" rtlCol="0">
            <a:spAutoFit/>
          </a:bodyPr>
          <a:lstStyle/>
          <a:p>
            <a:r>
              <a:rPr lang="en-US" sz="1000">
                <a:latin typeface="Oriya Sangam MN" charset="0"/>
                <a:ea typeface="Oriya Sangam MN" charset="0"/>
                <a:cs typeface="Oriya Sangam MN" charset="0"/>
              </a:rPr>
              <a:t>Having shared values, trust, and alignment on the vision across stakeholders is critical for managing risk and delivering a solution that works for everybody. </a:t>
            </a:r>
          </a:p>
        </p:txBody>
      </p:sp>
      <p:sp>
        <p:nvSpPr>
          <p:cNvPr id="36" name="TextBox 35"/>
          <p:cNvSpPr txBox="1"/>
          <p:nvPr/>
        </p:nvSpPr>
        <p:spPr>
          <a:xfrm>
            <a:off x="3798888" y="1560365"/>
            <a:ext cx="1721853" cy="523220"/>
          </a:xfrm>
          <a:prstGeom prst="rect">
            <a:avLst/>
          </a:prstGeom>
          <a:noFill/>
          <a:ln>
            <a:noFill/>
          </a:ln>
        </p:spPr>
        <p:txBody>
          <a:bodyPr wrap="square" rtlCol="0">
            <a:spAutoFit/>
          </a:bodyPr>
          <a:lstStyle/>
          <a:p>
            <a:r>
              <a:rPr lang="en-US" sz="1400" b="1" dirty="0">
                <a:latin typeface="Oriya Sangam MN" charset="0"/>
                <a:ea typeface="Oriya Sangam MN" charset="0"/>
                <a:cs typeface="Oriya Sangam MN" charset="0"/>
              </a:rPr>
              <a:t>Get People Excited</a:t>
            </a:r>
          </a:p>
        </p:txBody>
      </p:sp>
      <p:cxnSp>
        <p:nvCxnSpPr>
          <p:cNvPr id="45" name="Straight Connector 44"/>
          <p:cNvCxnSpPr/>
          <p:nvPr/>
        </p:nvCxnSpPr>
        <p:spPr>
          <a:xfrm>
            <a:off x="3879103" y="2106540"/>
            <a:ext cx="164163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769703" y="2228433"/>
            <a:ext cx="2618905" cy="1169551"/>
          </a:xfrm>
          <a:prstGeom prst="rect">
            <a:avLst/>
          </a:prstGeom>
          <a:noFill/>
        </p:spPr>
        <p:txBody>
          <a:bodyPr wrap="square" rtlCol="0">
            <a:spAutoFit/>
          </a:bodyPr>
          <a:lstStyle/>
          <a:p>
            <a:r>
              <a:rPr lang="en-US" sz="1000" dirty="0">
                <a:latin typeface="Oriya Sangam MN" charset="0"/>
                <a:ea typeface="Oriya Sangam MN" charset="0"/>
                <a:cs typeface="Oriya Sangam MN" charset="0"/>
              </a:rPr>
              <a:t>Letting people know what you’re doing, with regular updates, helps to gather support and maintain momentum. Strong advocacy, media attention, and creative branding can go a long way in moving the project along.</a:t>
            </a:r>
          </a:p>
          <a:p>
            <a:endParaRPr lang="en-US" sz="1000" dirty="0">
              <a:latin typeface="Oriya Sangam MN" charset="0"/>
              <a:ea typeface="Oriya Sangam MN" charset="0"/>
              <a:cs typeface="Oriya Sangam MN" charset="0"/>
            </a:endParaRPr>
          </a:p>
        </p:txBody>
      </p:sp>
      <p:sp>
        <p:nvSpPr>
          <p:cNvPr id="47" name="TextBox 46"/>
          <p:cNvSpPr txBox="1"/>
          <p:nvPr/>
        </p:nvSpPr>
        <p:spPr>
          <a:xfrm>
            <a:off x="1178117" y="3527210"/>
            <a:ext cx="1831765" cy="923330"/>
          </a:xfrm>
          <a:prstGeom prst="rect">
            <a:avLst/>
          </a:prstGeom>
          <a:noFill/>
          <a:ln>
            <a:noFill/>
          </a:ln>
        </p:spPr>
        <p:txBody>
          <a:bodyPr wrap="square" rtlCol="0">
            <a:spAutoFit/>
          </a:bodyPr>
          <a:lstStyle/>
          <a:p>
            <a:r>
              <a:rPr lang="en-US" sz="1400" b="1">
                <a:latin typeface="Oriya Sangam MN" charset="0"/>
                <a:ea typeface="Oriya Sangam MN" charset="0"/>
                <a:cs typeface="Oriya Sangam MN" charset="0"/>
              </a:rPr>
              <a:t>Detailed Preparation</a:t>
            </a:r>
          </a:p>
          <a:p>
            <a:endParaRPr lang="en-US" sz="1200" b="1">
              <a:latin typeface="Oriya Sangam MN" charset="0"/>
              <a:ea typeface="Oriya Sangam MN" charset="0"/>
              <a:cs typeface="Oriya Sangam MN" charset="0"/>
            </a:endParaRPr>
          </a:p>
          <a:p>
            <a:endParaRPr lang="en-US" sz="1400" b="1">
              <a:latin typeface="Oriya Sangam MN" charset="0"/>
              <a:ea typeface="Oriya Sangam MN" charset="0"/>
              <a:cs typeface="Oriya Sangam MN" charset="0"/>
            </a:endParaRPr>
          </a:p>
        </p:txBody>
      </p:sp>
      <p:cxnSp>
        <p:nvCxnSpPr>
          <p:cNvPr id="48" name="Straight Connector 47"/>
          <p:cNvCxnSpPr/>
          <p:nvPr/>
        </p:nvCxnSpPr>
        <p:spPr>
          <a:xfrm>
            <a:off x="1258332" y="4073385"/>
            <a:ext cx="164163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148932" y="4195278"/>
            <a:ext cx="2421723" cy="861774"/>
          </a:xfrm>
          <a:prstGeom prst="rect">
            <a:avLst/>
          </a:prstGeom>
          <a:noFill/>
        </p:spPr>
        <p:txBody>
          <a:bodyPr wrap="square" rtlCol="0">
            <a:spAutoFit/>
          </a:bodyPr>
          <a:lstStyle/>
          <a:p>
            <a:r>
              <a:rPr lang="en-US" sz="1000" dirty="0">
                <a:latin typeface="Oriya Sangam MN" charset="0"/>
                <a:ea typeface="Oriya Sangam MN" charset="0"/>
                <a:cs typeface="Oriya Sangam MN" charset="0"/>
              </a:rPr>
              <a:t>Adequate preparation is critical. Though the process can be long, consistent engagement and collaborative planning can ensure that solution delivery is a success. </a:t>
            </a:r>
          </a:p>
        </p:txBody>
      </p:sp>
      <p:sp>
        <p:nvSpPr>
          <p:cNvPr id="50" name="TextBox 49"/>
          <p:cNvSpPr txBox="1"/>
          <p:nvPr/>
        </p:nvSpPr>
        <p:spPr>
          <a:xfrm>
            <a:off x="3798888" y="3527210"/>
            <a:ext cx="1831765" cy="923330"/>
          </a:xfrm>
          <a:prstGeom prst="rect">
            <a:avLst/>
          </a:prstGeom>
          <a:noFill/>
          <a:ln>
            <a:noFill/>
          </a:ln>
        </p:spPr>
        <p:txBody>
          <a:bodyPr wrap="square" rtlCol="0">
            <a:spAutoFit/>
          </a:bodyPr>
          <a:lstStyle/>
          <a:p>
            <a:r>
              <a:rPr lang="en-US" sz="1400" b="1">
                <a:latin typeface="Oriya Sangam MN" charset="0"/>
                <a:ea typeface="Oriya Sangam MN" charset="0"/>
                <a:cs typeface="Oriya Sangam MN" charset="0"/>
              </a:rPr>
              <a:t>Just Enough Support</a:t>
            </a:r>
          </a:p>
          <a:p>
            <a:endParaRPr lang="en-US" sz="1200" b="1">
              <a:latin typeface="Oriya Sangam MN" charset="0"/>
              <a:ea typeface="Oriya Sangam MN" charset="0"/>
              <a:cs typeface="Oriya Sangam MN" charset="0"/>
            </a:endParaRPr>
          </a:p>
          <a:p>
            <a:endParaRPr lang="en-US" sz="1400" b="1">
              <a:latin typeface="Oriya Sangam MN" charset="0"/>
              <a:ea typeface="Oriya Sangam MN" charset="0"/>
              <a:cs typeface="Oriya Sangam MN" charset="0"/>
            </a:endParaRPr>
          </a:p>
        </p:txBody>
      </p:sp>
      <p:cxnSp>
        <p:nvCxnSpPr>
          <p:cNvPr id="51" name="Straight Connector 50"/>
          <p:cNvCxnSpPr/>
          <p:nvPr/>
        </p:nvCxnSpPr>
        <p:spPr>
          <a:xfrm>
            <a:off x="3879103" y="4073385"/>
            <a:ext cx="164163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769702" y="4195278"/>
            <a:ext cx="2618906" cy="1015663"/>
          </a:xfrm>
          <a:prstGeom prst="rect">
            <a:avLst/>
          </a:prstGeom>
          <a:noFill/>
        </p:spPr>
        <p:txBody>
          <a:bodyPr wrap="square" rtlCol="0">
            <a:spAutoFit/>
          </a:bodyPr>
          <a:lstStyle/>
          <a:p>
            <a:r>
              <a:rPr lang="en-US" sz="1000" dirty="0">
                <a:latin typeface="Oriya Sangam MN" charset="0"/>
                <a:ea typeface="Oriya Sangam MN" charset="0"/>
                <a:cs typeface="Oriya Sangam MN" charset="0"/>
              </a:rPr>
              <a:t>Providing the right level of professional support can enable people to create independent lives for themselves, while leveraging interpersonal connections and technology for assistance. </a:t>
            </a:r>
          </a:p>
        </p:txBody>
      </p:sp>
      <p:sp>
        <p:nvSpPr>
          <p:cNvPr id="56" name="TextBox 55"/>
          <p:cNvSpPr txBox="1"/>
          <p:nvPr/>
        </p:nvSpPr>
        <p:spPr>
          <a:xfrm>
            <a:off x="7632481" y="1766768"/>
            <a:ext cx="2794887" cy="923330"/>
          </a:xfrm>
          <a:prstGeom prst="rect">
            <a:avLst/>
          </a:prstGeom>
          <a:noFill/>
          <a:ln>
            <a:noFill/>
          </a:ln>
        </p:spPr>
        <p:txBody>
          <a:bodyPr wrap="square" rtlCol="0">
            <a:spAutoFit/>
          </a:bodyPr>
          <a:lstStyle/>
          <a:p>
            <a:endParaRPr lang="en-US" sz="1400" b="1">
              <a:solidFill>
                <a:schemeClr val="bg1"/>
              </a:solidFill>
              <a:latin typeface="Oriya Sangam MN" charset="0"/>
              <a:ea typeface="Oriya Sangam MN" charset="0"/>
              <a:cs typeface="Oriya Sangam MN" charset="0"/>
            </a:endParaRPr>
          </a:p>
          <a:p>
            <a:r>
              <a:rPr lang="en-US" sz="1400" b="1">
                <a:solidFill>
                  <a:schemeClr val="bg1"/>
                </a:solidFill>
                <a:latin typeface="Oriya Sangam MN" charset="0"/>
                <a:ea typeface="Oriya Sangam MN" charset="0"/>
                <a:cs typeface="Oriya Sangam MN" charset="0"/>
              </a:rPr>
              <a:t>Tips for the Process</a:t>
            </a:r>
          </a:p>
          <a:p>
            <a:endParaRPr lang="en-US" sz="1200" b="1">
              <a:solidFill>
                <a:schemeClr val="bg1"/>
              </a:solidFill>
              <a:latin typeface="Oriya Sangam MN" charset="0"/>
              <a:ea typeface="Oriya Sangam MN" charset="0"/>
              <a:cs typeface="Oriya Sangam MN" charset="0"/>
            </a:endParaRPr>
          </a:p>
          <a:p>
            <a:endParaRPr lang="en-US" sz="1400" b="1">
              <a:solidFill>
                <a:schemeClr val="bg1"/>
              </a:solidFill>
              <a:latin typeface="Oriya Sangam MN" charset="0"/>
              <a:ea typeface="Oriya Sangam MN" charset="0"/>
              <a:cs typeface="Oriya Sangam MN" charset="0"/>
            </a:endParaRPr>
          </a:p>
        </p:txBody>
      </p:sp>
      <p:sp>
        <p:nvSpPr>
          <p:cNvPr id="57" name="TextBox 56"/>
          <p:cNvSpPr txBox="1"/>
          <p:nvPr/>
        </p:nvSpPr>
        <p:spPr>
          <a:xfrm>
            <a:off x="7603296" y="2434836"/>
            <a:ext cx="2824072" cy="2246769"/>
          </a:xfrm>
          <a:prstGeom prst="rect">
            <a:avLst/>
          </a:prstGeom>
          <a:noFill/>
        </p:spPr>
        <p:txBody>
          <a:bodyPr wrap="square" rtlCol="0">
            <a:spAutoFit/>
          </a:bodyPr>
          <a:lstStyle/>
          <a:p>
            <a:pPr marL="171450" indent="-171450">
              <a:buFont typeface="Arial" charset="0"/>
              <a:buChar char="•"/>
            </a:pPr>
            <a:r>
              <a:rPr lang="en-US" sz="1000">
                <a:solidFill>
                  <a:schemeClr val="bg1"/>
                </a:solidFill>
                <a:latin typeface="Oriya Sangam MN" charset="0"/>
                <a:ea typeface="Oriya Sangam MN" charset="0"/>
                <a:cs typeface="Oriya Sangam MN" charset="0"/>
              </a:rPr>
              <a:t>Document the entire process in detail!</a:t>
            </a:r>
          </a:p>
          <a:p>
            <a:pPr marL="171450" indent="-171450">
              <a:buFont typeface="Arial" charset="0"/>
              <a:buChar char="•"/>
            </a:pPr>
            <a:endParaRPr lang="en-US" sz="1000">
              <a:solidFill>
                <a:schemeClr val="bg1"/>
              </a:solidFill>
              <a:latin typeface="Oriya Sangam MN" charset="0"/>
              <a:ea typeface="Oriya Sangam MN" charset="0"/>
              <a:cs typeface="Oriya Sangam MN" charset="0"/>
            </a:endParaRPr>
          </a:p>
          <a:p>
            <a:pPr marL="171450" indent="-171450">
              <a:buFont typeface="Arial" charset="0"/>
              <a:buChar char="•"/>
            </a:pPr>
            <a:r>
              <a:rPr lang="en-US" sz="1000">
                <a:solidFill>
                  <a:schemeClr val="bg1"/>
                </a:solidFill>
                <a:latin typeface="Oriya Sangam MN" charset="0"/>
                <a:ea typeface="Oriya Sangam MN" charset="0"/>
                <a:cs typeface="Oriya Sangam MN" charset="0"/>
              </a:rPr>
              <a:t>Keep the needs of people close to heart and let the process be informed by the philosophy behind the vision </a:t>
            </a:r>
          </a:p>
          <a:p>
            <a:pPr marL="171450" indent="-171450">
              <a:buFont typeface="Arial" charset="0"/>
              <a:buChar char="•"/>
            </a:pPr>
            <a:endParaRPr lang="en-US" sz="1000">
              <a:solidFill>
                <a:schemeClr val="bg1"/>
              </a:solidFill>
              <a:latin typeface="Oriya Sangam MN" charset="0"/>
              <a:ea typeface="Oriya Sangam MN" charset="0"/>
              <a:cs typeface="Oriya Sangam MN" charset="0"/>
            </a:endParaRPr>
          </a:p>
          <a:p>
            <a:pPr marL="171450" indent="-171450">
              <a:buFont typeface="Arial" charset="0"/>
              <a:buChar char="•"/>
            </a:pPr>
            <a:r>
              <a:rPr lang="en-US" sz="1000">
                <a:solidFill>
                  <a:schemeClr val="bg1"/>
                </a:solidFill>
                <a:latin typeface="Oriya Sangam MN" charset="0"/>
                <a:ea typeface="Oriya Sangam MN" charset="0"/>
                <a:cs typeface="Oriya Sangam MN" charset="0"/>
              </a:rPr>
              <a:t>Involve and consult with different stakeholders and experts as needed throughout the process</a:t>
            </a:r>
          </a:p>
          <a:p>
            <a:pPr marL="171450" indent="-171450">
              <a:buFont typeface="Arial" charset="0"/>
              <a:buChar char="•"/>
            </a:pPr>
            <a:endParaRPr lang="en-US" sz="1000">
              <a:solidFill>
                <a:schemeClr val="bg1"/>
              </a:solidFill>
              <a:latin typeface="Oriya Sangam MN" charset="0"/>
              <a:ea typeface="Oriya Sangam MN" charset="0"/>
              <a:cs typeface="Oriya Sangam MN" charset="0"/>
            </a:endParaRPr>
          </a:p>
          <a:p>
            <a:pPr marL="171450" indent="-171450">
              <a:buFont typeface="Arial" charset="0"/>
              <a:buChar char="•"/>
            </a:pPr>
            <a:r>
              <a:rPr lang="en-US" sz="1000">
                <a:solidFill>
                  <a:schemeClr val="bg1"/>
                </a:solidFill>
                <a:latin typeface="Oriya Sangam MN" charset="0"/>
                <a:ea typeface="Oriya Sangam MN" charset="0"/>
                <a:cs typeface="Oriya Sangam MN" charset="0"/>
              </a:rPr>
              <a:t>Be open to learning and pivoting along your journey; key moments of creativity, flexibility, and collaboration can lead to great solutions</a:t>
            </a:r>
          </a:p>
        </p:txBody>
      </p:sp>
      <p:sp>
        <p:nvSpPr>
          <p:cNvPr id="24" name="Slide Number Placeholder 1"/>
          <p:cNvSpPr>
            <a:spLocks noGrp="1"/>
          </p:cNvSpPr>
          <p:nvPr>
            <p:ph type="sldNum" sz="quarter" idx="12"/>
          </p:nvPr>
        </p:nvSpPr>
        <p:spPr>
          <a:xfrm>
            <a:off x="8610600" y="6356350"/>
            <a:ext cx="2743200" cy="365125"/>
          </a:xfrm>
        </p:spPr>
        <p:txBody>
          <a:bodyPr/>
          <a:lstStyle/>
          <a:p>
            <a:r>
              <a:rPr lang="en-US" b="1" dirty="0">
                <a:solidFill>
                  <a:srgbClr val="7030A0"/>
                </a:solidFill>
                <a:latin typeface="Oriya Sangam MN" charset="0"/>
                <a:ea typeface="Oriya Sangam MN" charset="0"/>
                <a:cs typeface="Oriya Sangam MN" charset="0"/>
              </a:rPr>
              <a:t>6</a:t>
            </a:r>
          </a:p>
        </p:txBody>
      </p:sp>
    </p:spTree>
    <p:extLst>
      <p:ext uri="{BB962C8B-B14F-4D97-AF65-F5344CB8AC3E}">
        <p14:creationId xmlns:p14="http://schemas.microsoft.com/office/powerpoint/2010/main" val="2011747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hlinkClick r:id="rId2" action="ppaction://hlinksldjump"/>
          </p:cNvPr>
          <p:cNvSpPr/>
          <p:nvPr/>
        </p:nvSpPr>
        <p:spPr>
          <a:xfrm>
            <a:off x="1238250" y="2921000"/>
            <a:ext cx="1908175" cy="4182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25550" y="660777"/>
            <a:ext cx="3816350" cy="558800"/>
          </a:xfrm>
          <a:prstGeom prst="rect">
            <a:avLst/>
          </a:prstGeom>
          <a:solidFill>
            <a:srgbClr val="7030A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52550" y="474787"/>
            <a:ext cx="4076700" cy="646331"/>
          </a:xfrm>
          <a:prstGeom prst="rect">
            <a:avLst/>
          </a:prstGeom>
          <a:noFill/>
        </p:spPr>
        <p:txBody>
          <a:bodyPr wrap="square" rtlCol="0">
            <a:spAutoFit/>
          </a:bodyPr>
          <a:lstStyle/>
          <a:p>
            <a:endParaRPr lang="en-US" b="1">
              <a:solidFill>
                <a:schemeClr val="bg1"/>
              </a:solidFill>
              <a:latin typeface="Oriya Sangam MN" charset="0"/>
              <a:ea typeface="Oriya Sangam MN" charset="0"/>
              <a:cs typeface="Oriya Sangam MN" charset="0"/>
            </a:endParaRPr>
          </a:p>
          <a:p>
            <a:r>
              <a:rPr lang="en-US" b="1">
                <a:solidFill>
                  <a:schemeClr val="bg1"/>
                </a:solidFill>
                <a:latin typeface="Oriya Sangam MN" charset="0"/>
                <a:ea typeface="Oriya Sangam MN" charset="0"/>
                <a:cs typeface="Oriya Sangam MN" charset="0"/>
              </a:rPr>
              <a:t>Pathway to Creating Housing </a:t>
            </a:r>
          </a:p>
        </p:txBody>
      </p:sp>
      <p:sp>
        <p:nvSpPr>
          <p:cNvPr id="19" name="TextBox 18"/>
          <p:cNvSpPr txBox="1"/>
          <p:nvPr/>
        </p:nvSpPr>
        <p:spPr>
          <a:xfrm>
            <a:off x="1584325" y="2970989"/>
            <a:ext cx="1160463" cy="584775"/>
          </a:xfrm>
          <a:prstGeom prst="rect">
            <a:avLst/>
          </a:prstGeom>
          <a:noFill/>
        </p:spPr>
        <p:txBody>
          <a:bodyPr wrap="square" rtlCol="0">
            <a:spAutoFit/>
          </a:bodyPr>
          <a:lstStyle/>
          <a:p>
            <a:r>
              <a:rPr lang="en-US" sz="1600" b="1" dirty="0">
                <a:latin typeface="Oriya Sangam MN" charset="0"/>
                <a:ea typeface="Oriya Sangam MN" charset="0"/>
                <a:cs typeface="Oriya Sangam MN" charset="0"/>
              </a:rPr>
              <a:t>Discover</a:t>
            </a:r>
          </a:p>
          <a:p>
            <a:endParaRPr lang="en-US" sz="1600" b="1" dirty="0">
              <a:latin typeface="Oriya Sangam MN" charset="0"/>
              <a:ea typeface="Oriya Sangam MN" charset="0"/>
              <a:cs typeface="Oriya Sangam MN" charset="0"/>
            </a:endParaRPr>
          </a:p>
        </p:txBody>
      </p:sp>
      <p:sp>
        <p:nvSpPr>
          <p:cNvPr id="23" name="TextBox 22"/>
          <p:cNvSpPr txBox="1"/>
          <p:nvPr/>
        </p:nvSpPr>
        <p:spPr>
          <a:xfrm>
            <a:off x="1358502" y="3590618"/>
            <a:ext cx="1714500" cy="2554545"/>
          </a:xfrm>
          <a:prstGeom prst="rect">
            <a:avLst/>
          </a:prstGeom>
          <a:noFill/>
        </p:spPr>
        <p:txBody>
          <a:bodyPr wrap="square" rtlCol="0">
            <a:spAutoFit/>
          </a:bodyPr>
          <a:lstStyle/>
          <a:p>
            <a:pPr marL="171450" indent="-171450">
              <a:buFont typeface="Arial" charset="0"/>
              <a:buChar char="•"/>
            </a:pPr>
            <a:r>
              <a:rPr lang="en-US" sz="1000" dirty="0">
                <a:latin typeface="Oriya Sangam MN" charset="0"/>
                <a:ea typeface="Oriya Sangam MN" charset="0"/>
                <a:cs typeface="Oriya Sangam MN" charset="0"/>
              </a:rPr>
              <a:t>What is the problem we’re trying to solve?</a:t>
            </a:r>
          </a:p>
          <a:p>
            <a:pPr marL="171450" indent="-171450">
              <a:buFont typeface="Arial" charset="0"/>
              <a:buChar char="•"/>
            </a:pPr>
            <a:endParaRPr lang="en-US" sz="1000" dirty="0">
              <a:latin typeface="Oriya Sangam MN" charset="0"/>
              <a:ea typeface="Oriya Sangam MN" charset="0"/>
              <a:cs typeface="Oriya Sangam MN" charset="0"/>
            </a:endParaRPr>
          </a:p>
          <a:p>
            <a:pPr marL="171450" indent="-171450">
              <a:buFont typeface="Arial" charset="0"/>
              <a:buChar char="•"/>
            </a:pPr>
            <a:r>
              <a:rPr lang="en-US" sz="1000" dirty="0">
                <a:latin typeface="Oriya Sangam MN" charset="0"/>
                <a:ea typeface="Oriya Sangam MN" charset="0"/>
                <a:cs typeface="Oriya Sangam MN" charset="0"/>
              </a:rPr>
              <a:t>Who are the stakeholders?</a:t>
            </a:r>
          </a:p>
          <a:p>
            <a:pPr marL="171450" indent="-171450">
              <a:buFont typeface="Arial" charset="0"/>
              <a:buChar char="•"/>
            </a:pPr>
            <a:endParaRPr lang="en-US" sz="1000" dirty="0">
              <a:latin typeface="Oriya Sangam MN" charset="0"/>
              <a:ea typeface="Oriya Sangam MN" charset="0"/>
              <a:cs typeface="Oriya Sangam MN" charset="0"/>
            </a:endParaRPr>
          </a:p>
          <a:p>
            <a:pPr marL="171450" indent="-171450">
              <a:buFont typeface="Arial" charset="0"/>
              <a:buChar char="•"/>
            </a:pPr>
            <a:r>
              <a:rPr lang="en-US" sz="1000" dirty="0">
                <a:latin typeface="Oriya Sangam MN" charset="0"/>
                <a:ea typeface="Oriya Sangam MN" charset="0"/>
                <a:cs typeface="Oriya Sangam MN" charset="0"/>
              </a:rPr>
              <a:t>What are the needs and preferences of the individuals we serve?</a:t>
            </a:r>
          </a:p>
          <a:p>
            <a:pPr marL="171450" indent="-171450">
              <a:buFont typeface="Arial" charset="0"/>
              <a:buChar char="•"/>
            </a:pPr>
            <a:endParaRPr lang="en-US" sz="1000" dirty="0">
              <a:latin typeface="Oriya Sangam MN" charset="0"/>
              <a:ea typeface="Oriya Sangam MN" charset="0"/>
              <a:cs typeface="Oriya Sangam MN" charset="0"/>
            </a:endParaRPr>
          </a:p>
          <a:p>
            <a:pPr marL="171450" indent="-171450">
              <a:buFont typeface="Arial" charset="0"/>
              <a:buChar char="•"/>
            </a:pPr>
            <a:r>
              <a:rPr lang="en-US" sz="1000" dirty="0">
                <a:latin typeface="Oriya Sangam MN" charset="0"/>
                <a:ea typeface="Oriya Sangam MN" charset="0"/>
                <a:cs typeface="Oriya Sangam MN" charset="0"/>
              </a:rPr>
              <a:t>What are we looking for in our approach to the solution?</a:t>
            </a:r>
          </a:p>
          <a:p>
            <a:pPr marL="171450" indent="-171450">
              <a:buFont typeface="Arial" charset="0"/>
              <a:buChar char="•"/>
            </a:pPr>
            <a:endParaRPr lang="en-US" sz="1000" dirty="0">
              <a:latin typeface="Oriya Sangam MN" charset="0"/>
              <a:ea typeface="Oriya Sangam MN" charset="0"/>
              <a:cs typeface="Oriya Sangam MN" charset="0"/>
            </a:endParaRPr>
          </a:p>
          <a:p>
            <a:pPr marL="171450" indent="-171450">
              <a:buFont typeface="Arial" charset="0"/>
              <a:buChar char="•"/>
            </a:pPr>
            <a:endParaRPr lang="en-US" sz="1000" dirty="0">
              <a:latin typeface="Oriya Sangam MN" charset="0"/>
              <a:ea typeface="Oriya Sangam MN" charset="0"/>
              <a:cs typeface="Oriya Sangam MN" charset="0"/>
            </a:endParaRPr>
          </a:p>
        </p:txBody>
      </p:sp>
      <p:sp>
        <p:nvSpPr>
          <p:cNvPr id="24" name="TextBox 23"/>
          <p:cNvSpPr txBox="1"/>
          <p:nvPr/>
        </p:nvSpPr>
        <p:spPr>
          <a:xfrm>
            <a:off x="3378001" y="3590618"/>
            <a:ext cx="1714500" cy="2246769"/>
          </a:xfrm>
          <a:prstGeom prst="rect">
            <a:avLst/>
          </a:prstGeom>
          <a:noFill/>
        </p:spPr>
        <p:txBody>
          <a:bodyPr wrap="square" rtlCol="0">
            <a:spAutoFit/>
          </a:bodyPr>
          <a:lstStyle/>
          <a:p>
            <a:pPr marL="171450" indent="-171450">
              <a:buFont typeface="Arial" charset="0"/>
              <a:buChar char="•"/>
            </a:pPr>
            <a:r>
              <a:rPr lang="en-US" sz="1000" dirty="0">
                <a:latin typeface="Oriya Sangam MN" charset="0"/>
                <a:ea typeface="Oriya Sangam MN" charset="0"/>
                <a:cs typeface="Oriya Sangam MN" charset="0"/>
              </a:rPr>
              <a:t>What is the housing and support model we want to pursue?</a:t>
            </a:r>
          </a:p>
          <a:p>
            <a:pPr marL="171450" indent="-171450">
              <a:buFont typeface="Arial" charset="0"/>
              <a:buChar char="•"/>
            </a:pPr>
            <a:endParaRPr lang="en-US" sz="1000" dirty="0">
              <a:latin typeface="Oriya Sangam MN" charset="0"/>
              <a:ea typeface="Oriya Sangam MN" charset="0"/>
              <a:cs typeface="Oriya Sangam MN" charset="0"/>
            </a:endParaRPr>
          </a:p>
          <a:p>
            <a:pPr marL="171450" indent="-171450">
              <a:buFont typeface="Arial" charset="0"/>
              <a:buChar char="•"/>
            </a:pPr>
            <a:r>
              <a:rPr lang="en-US" sz="1000" dirty="0">
                <a:latin typeface="Oriya Sangam MN" charset="0"/>
                <a:ea typeface="Oriya Sangam MN" charset="0"/>
                <a:cs typeface="Oriya Sangam MN" charset="0"/>
              </a:rPr>
              <a:t>What is the vision and concept of our solution?</a:t>
            </a:r>
          </a:p>
          <a:p>
            <a:pPr marL="171450" indent="-171450">
              <a:buFont typeface="Arial" charset="0"/>
              <a:buChar char="•"/>
            </a:pPr>
            <a:endParaRPr lang="en-US" sz="1000" dirty="0">
              <a:latin typeface="Oriya Sangam MN" charset="0"/>
              <a:ea typeface="Oriya Sangam MN" charset="0"/>
              <a:cs typeface="Oriya Sangam MN" charset="0"/>
            </a:endParaRPr>
          </a:p>
          <a:p>
            <a:pPr marL="171450" indent="-171450">
              <a:buFont typeface="Arial" charset="0"/>
              <a:buChar char="•"/>
            </a:pPr>
            <a:r>
              <a:rPr lang="en-US" sz="1000" dirty="0">
                <a:latin typeface="Oriya Sangam MN" charset="0"/>
                <a:ea typeface="Oriya Sangam MN" charset="0"/>
                <a:cs typeface="Oriya Sangam MN" charset="0"/>
              </a:rPr>
              <a:t>What do we need to prepare to execute this vision?</a:t>
            </a:r>
          </a:p>
          <a:p>
            <a:pPr marL="171450" indent="-171450">
              <a:buFont typeface="Arial" charset="0"/>
              <a:buChar char="•"/>
            </a:pPr>
            <a:endParaRPr lang="en-US" sz="1000" dirty="0">
              <a:latin typeface="Oriya Sangam MN" charset="0"/>
              <a:ea typeface="Oriya Sangam MN" charset="0"/>
              <a:cs typeface="Oriya Sangam MN" charset="0"/>
            </a:endParaRPr>
          </a:p>
          <a:p>
            <a:endParaRPr lang="en-US" sz="1000" dirty="0">
              <a:latin typeface="Oriya Sangam MN" charset="0"/>
              <a:ea typeface="Oriya Sangam MN" charset="0"/>
              <a:cs typeface="Oriya Sangam MN" charset="0"/>
            </a:endParaRPr>
          </a:p>
          <a:p>
            <a:endParaRPr lang="en-US" sz="1000" dirty="0">
              <a:latin typeface="Oriya Sangam MN" charset="0"/>
              <a:ea typeface="Oriya Sangam MN" charset="0"/>
              <a:cs typeface="Oriya Sangam MN" charset="0"/>
            </a:endParaRPr>
          </a:p>
        </p:txBody>
      </p:sp>
      <p:sp>
        <p:nvSpPr>
          <p:cNvPr id="29" name="TextBox 28"/>
          <p:cNvSpPr txBox="1"/>
          <p:nvPr/>
        </p:nvSpPr>
        <p:spPr>
          <a:xfrm>
            <a:off x="5505445" y="3436729"/>
            <a:ext cx="1714500" cy="2400657"/>
          </a:xfrm>
          <a:prstGeom prst="rect">
            <a:avLst/>
          </a:prstGeom>
          <a:noFill/>
        </p:spPr>
        <p:txBody>
          <a:bodyPr wrap="square" rtlCol="0">
            <a:spAutoFit/>
          </a:bodyPr>
          <a:lstStyle/>
          <a:p>
            <a:pPr marL="171450" indent="-171450">
              <a:buFont typeface="Arial" charset="0"/>
              <a:buChar char="•"/>
            </a:pPr>
            <a:endParaRPr lang="en-US" sz="1000">
              <a:latin typeface="Oriya Sangam MN" charset="0"/>
              <a:ea typeface="Oriya Sangam MN" charset="0"/>
              <a:cs typeface="Oriya Sangam MN" charset="0"/>
            </a:endParaRPr>
          </a:p>
          <a:p>
            <a:pPr marL="171450" indent="-171450">
              <a:buFont typeface="Arial" charset="0"/>
              <a:buChar char="•"/>
            </a:pPr>
            <a:r>
              <a:rPr lang="en-US" sz="1000">
                <a:latin typeface="Oriya Sangam MN" charset="0"/>
                <a:ea typeface="Oriya Sangam MN" charset="0"/>
                <a:cs typeface="Oriya Sangam MN" charset="0"/>
              </a:rPr>
              <a:t>What is the outcome that meets the vision?</a:t>
            </a:r>
          </a:p>
          <a:p>
            <a:pPr marL="171450" indent="-171450">
              <a:buFont typeface="Arial" charset="0"/>
              <a:buChar char="•"/>
            </a:pPr>
            <a:endParaRPr lang="en-US" sz="1000">
              <a:latin typeface="Oriya Sangam MN" charset="0"/>
              <a:ea typeface="Oriya Sangam MN" charset="0"/>
              <a:cs typeface="Oriya Sangam MN" charset="0"/>
            </a:endParaRPr>
          </a:p>
          <a:p>
            <a:pPr marL="171450" indent="-171450">
              <a:buFont typeface="Arial" charset="0"/>
              <a:buChar char="•"/>
            </a:pPr>
            <a:r>
              <a:rPr lang="en-US" sz="1000">
                <a:latin typeface="Oriya Sangam MN" charset="0"/>
                <a:ea typeface="Oriya Sangam MN" charset="0"/>
                <a:cs typeface="Oriya Sangam MN" charset="0"/>
              </a:rPr>
              <a:t>What are the actionable steps to creating this outcome?</a:t>
            </a:r>
          </a:p>
          <a:p>
            <a:pPr marL="171450" indent="-171450">
              <a:buFont typeface="Arial" charset="0"/>
              <a:buChar char="•"/>
            </a:pPr>
            <a:endParaRPr lang="en-US" sz="1000">
              <a:latin typeface="Oriya Sangam MN" charset="0"/>
              <a:ea typeface="Oriya Sangam MN" charset="0"/>
              <a:cs typeface="Oriya Sangam MN" charset="0"/>
            </a:endParaRPr>
          </a:p>
          <a:p>
            <a:pPr marL="171450" indent="-171450">
              <a:buFont typeface="Arial" charset="0"/>
              <a:buChar char="•"/>
            </a:pPr>
            <a:r>
              <a:rPr lang="en-US" sz="1000">
                <a:latin typeface="Oriya Sangam MN" charset="0"/>
                <a:ea typeface="Oriya Sangam MN" charset="0"/>
                <a:cs typeface="Oriya Sangam MN" charset="0"/>
              </a:rPr>
              <a:t>Who do we need to work with?</a:t>
            </a:r>
          </a:p>
          <a:p>
            <a:pPr marL="171450" indent="-171450">
              <a:buFont typeface="Arial" charset="0"/>
              <a:buChar char="•"/>
            </a:pPr>
            <a:endParaRPr lang="en-US" sz="1000">
              <a:latin typeface="Oriya Sangam MN" charset="0"/>
              <a:ea typeface="Oriya Sangam MN" charset="0"/>
              <a:cs typeface="Oriya Sangam MN" charset="0"/>
            </a:endParaRPr>
          </a:p>
          <a:p>
            <a:pPr marL="171450" indent="-171450">
              <a:buFont typeface="Arial" charset="0"/>
              <a:buChar char="•"/>
            </a:pPr>
            <a:r>
              <a:rPr lang="en-US" sz="1000">
                <a:latin typeface="Oriya Sangam MN" charset="0"/>
                <a:ea typeface="Oriya Sangam MN" charset="0"/>
                <a:cs typeface="Oriya Sangam MN" charset="0"/>
              </a:rPr>
              <a:t>What are the pieces we need to develop?</a:t>
            </a:r>
          </a:p>
        </p:txBody>
      </p:sp>
      <p:sp>
        <p:nvSpPr>
          <p:cNvPr id="30" name="TextBox 29"/>
          <p:cNvSpPr txBox="1"/>
          <p:nvPr/>
        </p:nvSpPr>
        <p:spPr>
          <a:xfrm>
            <a:off x="7656511" y="3555764"/>
            <a:ext cx="1714500" cy="1785104"/>
          </a:xfrm>
          <a:prstGeom prst="rect">
            <a:avLst/>
          </a:prstGeom>
          <a:noFill/>
        </p:spPr>
        <p:txBody>
          <a:bodyPr wrap="square" rtlCol="0">
            <a:spAutoFit/>
          </a:bodyPr>
          <a:lstStyle/>
          <a:p>
            <a:pPr marL="171450" indent="-171450">
              <a:buFont typeface="Arial" charset="0"/>
              <a:buChar char="•"/>
            </a:pPr>
            <a:r>
              <a:rPr lang="en-US" sz="1000" dirty="0">
                <a:latin typeface="Oriya Sangam MN" charset="0"/>
                <a:ea typeface="Oriya Sangam MN" charset="0"/>
                <a:cs typeface="Oriya Sangam MN" charset="0"/>
              </a:rPr>
              <a:t>What final preparations do we need to make before we deliver the outcome?</a:t>
            </a:r>
          </a:p>
          <a:p>
            <a:pPr marL="171450" indent="-171450">
              <a:buFont typeface="Arial" charset="0"/>
              <a:buChar char="•"/>
            </a:pPr>
            <a:endParaRPr lang="en-US" sz="1000" dirty="0">
              <a:latin typeface="Oriya Sangam MN" charset="0"/>
              <a:ea typeface="Oriya Sangam MN" charset="0"/>
              <a:cs typeface="Oriya Sangam MN" charset="0"/>
            </a:endParaRPr>
          </a:p>
          <a:p>
            <a:pPr marL="171450" indent="-171450">
              <a:buFont typeface="Arial" charset="0"/>
              <a:buChar char="•"/>
            </a:pPr>
            <a:r>
              <a:rPr lang="en-US" sz="1000" dirty="0">
                <a:latin typeface="Oriya Sangam MN" charset="0"/>
                <a:ea typeface="Oriya Sangam MN" charset="0"/>
                <a:cs typeface="Oriya Sangam MN" charset="0"/>
              </a:rPr>
              <a:t>How do we manage the transition from the current situation to the new situation?</a:t>
            </a:r>
          </a:p>
          <a:p>
            <a:pPr marL="171450" indent="-171450">
              <a:buFont typeface="Arial" charset="0"/>
              <a:buChar char="•"/>
            </a:pPr>
            <a:endParaRPr lang="en-US" sz="1000" dirty="0">
              <a:latin typeface="Oriya Sangam MN" charset="0"/>
              <a:ea typeface="Oriya Sangam MN" charset="0"/>
              <a:cs typeface="Oriya Sangam MN" charset="0"/>
            </a:endParaRPr>
          </a:p>
        </p:txBody>
      </p:sp>
      <p:sp>
        <p:nvSpPr>
          <p:cNvPr id="31" name="TextBox 30"/>
          <p:cNvSpPr txBox="1"/>
          <p:nvPr/>
        </p:nvSpPr>
        <p:spPr>
          <a:xfrm>
            <a:off x="9901236" y="3555764"/>
            <a:ext cx="1714500" cy="2246769"/>
          </a:xfrm>
          <a:prstGeom prst="rect">
            <a:avLst/>
          </a:prstGeom>
          <a:noFill/>
        </p:spPr>
        <p:txBody>
          <a:bodyPr wrap="square" rtlCol="0">
            <a:spAutoFit/>
          </a:bodyPr>
          <a:lstStyle/>
          <a:p>
            <a:pPr marL="171450" indent="-171450">
              <a:buFont typeface="Arial" charset="0"/>
              <a:buChar char="•"/>
            </a:pPr>
            <a:r>
              <a:rPr lang="en-US" sz="1000" dirty="0">
                <a:latin typeface="Oriya Sangam MN" charset="0"/>
                <a:ea typeface="Oriya Sangam MN" charset="0"/>
                <a:cs typeface="Oriya Sangam MN" charset="0"/>
              </a:rPr>
              <a:t>What do we need to do to maintain and grow the outcome?</a:t>
            </a:r>
          </a:p>
          <a:p>
            <a:pPr marL="171450" indent="-171450">
              <a:buFont typeface="Arial" charset="0"/>
              <a:buChar char="•"/>
            </a:pPr>
            <a:endParaRPr lang="en-US" sz="1000" dirty="0">
              <a:latin typeface="Oriya Sangam MN" charset="0"/>
              <a:ea typeface="Oriya Sangam MN" charset="0"/>
              <a:cs typeface="Oriya Sangam MN" charset="0"/>
            </a:endParaRPr>
          </a:p>
          <a:p>
            <a:pPr marL="171450" indent="-171450">
              <a:buFont typeface="Arial" charset="0"/>
              <a:buChar char="•"/>
            </a:pPr>
            <a:r>
              <a:rPr lang="en-US" sz="1000" dirty="0">
                <a:latin typeface="Oriya Sangam MN" charset="0"/>
                <a:ea typeface="Oriya Sangam MN" charset="0"/>
                <a:cs typeface="Oriya Sangam MN" charset="0"/>
              </a:rPr>
              <a:t>Is the outcome meeting the needs of all stakeholders?</a:t>
            </a:r>
          </a:p>
          <a:p>
            <a:pPr marL="171450" indent="-171450">
              <a:buFont typeface="Arial" charset="0"/>
              <a:buChar char="•"/>
            </a:pPr>
            <a:endParaRPr lang="en-US" sz="1000" dirty="0">
              <a:latin typeface="Oriya Sangam MN" charset="0"/>
              <a:ea typeface="Oriya Sangam MN" charset="0"/>
              <a:cs typeface="Oriya Sangam MN" charset="0"/>
            </a:endParaRPr>
          </a:p>
          <a:p>
            <a:pPr marL="171450" indent="-171450">
              <a:buFont typeface="Arial" charset="0"/>
              <a:buChar char="•"/>
            </a:pPr>
            <a:r>
              <a:rPr lang="en-US" sz="1000" dirty="0">
                <a:latin typeface="Oriya Sangam MN" charset="0"/>
                <a:ea typeface="Oriya Sangam MN" charset="0"/>
                <a:cs typeface="Oriya Sangam MN" charset="0"/>
              </a:rPr>
              <a:t>What does the future look like?</a:t>
            </a:r>
          </a:p>
          <a:p>
            <a:pPr marL="171450" indent="-171450">
              <a:buFont typeface="Arial" charset="0"/>
              <a:buChar char="•"/>
            </a:pPr>
            <a:endParaRPr lang="en-US" sz="1000" dirty="0">
              <a:latin typeface="Oriya Sangam MN" charset="0"/>
              <a:ea typeface="Oriya Sangam MN" charset="0"/>
              <a:cs typeface="Oriya Sangam MN" charset="0"/>
            </a:endParaRPr>
          </a:p>
          <a:p>
            <a:pPr marL="171450" indent="-171450">
              <a:buFont typeface="Arial" charset="0"/>
              <a:buChar char="•"/>
            </a:pPr>
            <a:r>
              <a:rPr lang="en-US" sz="1000" dirty="0">
                <a:latin typeface="Oriya Sangam MN" charset="0"/>
                <a:ea typeface="Oriya Sangam MN" charset="0"/>
                <a:cs typeface="Oriya Sangam MN" charset="0"/>
              </a:rPr>
              <a:t>What have we learned from our experience?</a:t>
            </a:r>
          </a:p>
        </p:txBody>
      </p:sp>
      <p:sp>
        <p:nvSpPr>
          <p:cNvPr id="37" name="Rectangle 36">
            <a:hlinkClick r:id="rId3" action="ppaction://hlinksldjump"/>
          </p:cNvPr>
          <p:cNvSpPr/>
          <p:nvPr/>
        </p:nvSpPr>
        <p:spPr>
          <a:xfrm>
            <a:off x="3382168" y="2921000"/>
            <a:ext cx="1908175" cy="4182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hlinkClick r:id="rId3" action="ppaction://hlinksldjump"/>
          </p:cNvPr>
          <p:cNvSpPr txBox="1"/>
          <p:nvPr/>
        </p:nvSpPr>
        <p:spPr>
          <a:xfrm>
            <a:off x="3889373" y="2970989"/>
            <a:ext cx="1160463" cy="584775"/>
          </a:xfrm>
          <a:prstGeom prst="rect">
            <a:avLst/>
          </a:prstGeom>
          <a:noFill/>
        </p:spPr>
        <p:txBody>
          <a:bodyPr wrap="square" rtlCol="0">
            <a:spAutoFit/>
          </a:bodyPr>
          <a:lstStyle/>
          <a:p>
            <a:r>
              <a:rPr lang="en-US" sz="1600" b="1" dirty="0">
                <a:latin typeface="Oriya Sangam MN" charset="0"/>
                <a:ea typeface="Oriya Sangam MN" charset="0"/>
                <a:cs typeface="Oriya Sangam MN" charset="0"/>
              </a:rPr>
              <a:t>Define</a:t>
            </a:r>
          </a:p>
          <a:p>
            <a:endParaRPr lang="en-US" sz="1600" b="1" dirty="0">
              <a:latin typeface="Oriya Sangam MN" charset="0"/>
              <a:ea typeface="Oriya Sangam MN" charset="0"/>
              <a:cs typeface="Oriya Sangam MN" charset="0"/>
            </a:endParaRPr>
          </a:p>
        </p:txBody>
      </p:sp>
      <p:sp>
        <p:nvSpPr>
          <p:cNvPr id="39" name="Rectangle 38">
            <a:hlinkClick r:id="rId4" action="ppaction://hlinksldjump"/>
          </p:cNvPr>
          <p:cNvSpPr/>
          <p:nvPr/>
        </p:nvSpPr>
        <p:spPr>
          <a:xfrm>
            <a:off x="5526086" y="2921000"/>
            <a:ext cx="1908175" cy="4182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hlinkClick r:id="rId4" action="ppaction://hlinksldjump"/>
          </p:cNvPr>
          <p:cNvSpPr txBox="1"/>
          <p:nvPr/>
        </p:nvSpPr>
        <p:spPr>
          <a:xfrm>
            <a:off x="5934470" y="2970989"/>
            <a:ext cx="1160463" cy="584775"/>
          </a:xfrm>
          <a:prstGeom prst="rect">
            <a:avLst/>
          </a:prstGeom>
          <a:noFill/>
        </p:spPr>
        <p:txBody>
          <a:bodyPr wrap="square" rtlCol="0">
            <a:spAutoFit/>
          </a:bodyPr>
          <a:lstStyle/>
          <a:p>
            <a:r>
              <a:rPr lang="en-US" sz="1600" b="1" dirty="0">
                <a:latin typeface="Oriya Sangam MN" charset="0"/>
                <a:ea typeface="Oriya Sangam MN" charset="0"/>
                <a:cs typeface="Oriya Sangam MN" charset="0"/>
              </a:rPr>
              <a:t>Develop</a:t>
            </a:r>
          </a:p>
          <a:p>
            <a:endParaRPr lang="en-US" sz="1600" b="1" dirty="0">
              <a:latin typeface="Oriya Sangam MN" charset="0"/>
              <a:ea typeface="Oriya Sangam MN" charset="0"/>
              <a:cs typeface="Oriya Sangam MN" charset="0"/>
            </a:endParaRPr>
          </a:p>
        </p:txBody>
      </p:sp>
      <p:sp>
        <p:nvSpPr>
          <p:cNvPr id="41" name="Rectangle 40">
            <a:hlinkClick r:id="rId5" action="ppaction://hlinksldjump"/>
          </p:cNvPr>
          <p:cNvSpPr/>
          <p:nvPr/>
        </p:nvSpPr>
        <p:spPr>
          <a:xfrm>
            <a:off x="7670004" y="2921000"/>
            <a:ext cx="1908175" cy="4182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hlinkClick r:id="rId5" action="ppaction://hlinksldjump"/>
          </p:cNvPr>
          <p:cNvSpPr txBox="1"/>
          <p:nvPr/>
        </p:nvSpPr>
        <p:spPr>
          <a:xfrm>
            <a:off x="8177209" y="2970989"/>
            <a:ext cx="1160463" cy="584775"/>
          </a:xfrm>
          <a:prstGeom prst="rect">
            <a:avLst/>
          </a:prstGeom>
          <a:noFill/>
        </p:spPr>
        <p:txBody>
          <a:bodyPr wrap="square" rtlCol="0">
            <a:spAutoFit/>
          </a:bodyPr>
          <a:lstStyle/>
          <a:p>
            <a:r>
              <a:rPr lang="en-US" sz="1600" b="1" dirty="0">
                <a:latin typeface="Oriya Sangam MN" charset="0"/>
                <a:ea typeface="Oriya Sangam MN" charset="0"/>
                <a:cs typeface="Oriya Sangam MN" charset="0"/>
              </a:rPr>
              <a:t>Deliver</a:t>
            </a:r>
          </a:p>
          <a:p>
            <a:endParaRPr lang="en-US" sz="1600" b="1" dirty="0">
              <a:latin typeface="Oriya Sangam MN" charset="0"/>
              <a:ea typeface="Oriya Sangam MN" charset="0"/>
              <a:cs typeface="Oriya Sangam MN" charset="0"/>
            </a:endParaRPr>
          </a:p>
        </p:txBody>
      </p:sp>
      <p:sp>
        <p:nvSpPr>
          <p:cNvPr id="43" name="Rectangle 42">
            <a:hlinkClick r:id="rId6" action="ppaction://hlinksldjump"/>
          </p:cNvPr>
          <p:cNvSpPr/>
          <p:nvPr/>
        </p:nvSpPr>
        <p:spPr>
          <a:xfrm>
            <a:off x="9806384" y="2921000"/>
            <a:ext cx="1908175" cy="4182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hlinkClick r:id="rId6" action="ppaction://hlinksldjump"/>
          </p:cNvPr>
          <p:cNvSpPr txBox="1"/>
          <p:nvPr/>
        </p:nvSpPr>
        <p:spPr>
          <a:xfrm>
            <a:off x="10214768" y="2970989"/>
            <a:ext cx="1160463" cy="584775"/>
          </a:xfrm>
          <a:prstGeom prst="rect">
            <a:avLst/>
          </a:prstGeom>
          <a:noFill/>
        </p:spPr>
        <p:txBody>
          <a:bodyPr wrap="square" rtlCol="0">
            <a:spAutoFit/>
          </a:bodyPr>
          <a:lstStyle/>
          <a:p>
            <a:r>
              <a:rPr lang="en-US" sz="1600" b="1" dirty="0">
                <a:latin typeface="Oriya Sangam MN" charset="0"/>
                <a:ea typeface="Oriya Sangam MN" charset="0"/>
                <a:cs typeface="Oriya Sangam MN" charset="0"/>
              </a:rPr>
              <a:t>Extend</a:t>
            </a:r>
          </a:p>
          <a:p>
            <a:endParaRPr lang="en-US" sz="1600" b="1" dirty="0">
              <a:latin typeface="Oriya Sangam MN" charset="0"/>
              <a:ea typeface="Oriya Sangam MN" charset="0"/>
              <a:cs typeface="Oriya Sangam MN" charset="0"/>
            </a:endParaRPr>
          </a:p>
        </p:txBody>
      </p:sp>
      <p:sp>
        <p:nvSpPr>
          <p:cNvPr id="28" name="Rectangle 27"/>
          <p:cNvSpPr/>
          <p:nvPr/>
        </p:nvSpPr>
        <p:spPr>
          <a:xfrm>
            <a:off x="-23814" y="0"/>
            <a:ext cx="304800"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lide Number Placeholder 1"/>
          <p:cNvSpPr>
            <a:spLocks noGrp="1"/>
          </p:cNvSpPr>
          <p:nvPr>
            <p:ph type="sldNum" sz="quarter" idx="12"/>
          </p:nvPr>
        </p:nvSpPr>
        <p:spPr>
          <a:xfrm>
            <a:off x="8610600" y="6356350"/>
            <a:ext cx="2743200" cy="365125"/>
          </a:xfrm>
        </p:spPr>
        <p:txBody>
          <a:bodyPr/>
          <a:lstStyle/>
          <a:p>
            <a:r>
              <a:rPr lang="en-US" b="1" dirty="0">
                <a:solidFill>
                  <a:srgbClr val="7030A0"/>
                </a:solidFill>
                <a:latin typeface="Oriya Sangam MN" charset="0"/>
                <a:ea typeface="Oriya Sangam MN" charset="0"/>
                <a:cs typeface="Oriya Sangam MN" charset="0"/>
              </a:rPr>
              <a:t>7</a:t>
            </a:r>
          </a:p>
        </p:txBody>
      </p:sp>
      <p:sp>
        <p:nvSpPr>
          <p:cNvPr id="2" name="Right Arrow 1"/>
          <p:cNvSpPr/>
          <p:nvPr/>
        </p:nvSpPr>
        <p:spPr>
          <a:xfrm>
            <a:off x="1529628" y="2266734"/>
            <a:ext cx="1269856" cy="276727"/>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a:off x="3600323" y="2266734"/>
            <a:ext cx="1269856" cy="276727"/>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p:cNvSpPr/>
          <p:nvPr/>
        </p:nvSpPr>
        <p:spPr>
          <a:xfrm>
            <a:off x="5796828" y="2249331"/>
            <a:ext cx="1269856" cy="276727"/>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a:off x="7867523" y="2249331"/>
            <a:ext cx="1269856" cy="276727"/>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Arrow 52"/>
          <p:cNvSpPr/>
          <p:nvPr/>
        </p:nvSpPr>
        <p:spPr>
          <a:xfrm>
            <a:off x="10031831" y="2261262"/>
            <a:ext cx="1269856" cy="276727"/>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0397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5104080" y="1508970"/>
            <a:ext cx="2047154" cy="4659817"/>
          </a:xfrm>
          <a:prstGeom prst="rect">
            <a:avLst/>
          </a:prstGeom>
          <a:solidFill>
            <a:schemeClr val="bg1">
              <a:alpha val="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158544" y="2817531"/>
            <a:ext cx="1721853" cy="923330"/>
          </a:xfrm>
          <a:prstGeom prst="rect">
            <a:avLst/>
          </a:prstGeom>
          <a:noFill/>
          <a:ln>
            <a:noFill/>
          </a:ln>
        </p:spPr>
        <p:txBody>
          <a:bodyPr wrap="square" rtlCol="0">
            <a:spAutoFit/>
          </a:bodyPr>
          <a:lstStyle/>
          <a:p>
            <a:r>
              <a:rPr lang="en-US" sz="1400" b="1">
                <a:latin typeface="Oriya Sangam MN" charset="0"/>
                <a:ea typeface="Oriya Sangam MN" charset="0"/>
                <a:cs typeface="Oriya Sangam MN" charset="0"/>
              </a:rPr>
              <a:t>Identify a Need for Change</a:t>
            </a:r>
          </a:p>
          <a:p>
            <a:endParaRPr lang="en-US" sz="1200" b="1">
              <a:latin typeface="Oriya Sangam MN" charset="0"/>
              <a:ea typeface="Oriya Sangam MN" charset="0"/>
              <a:cs typeface="Oriya Sangam MN" charset="0"/>
            </a:endParaRPr>
          </a:p>
          <a:p>
            <a:endParaRPr lang="en-US" sz="1400" b="1">
              <a:latin typeface="Oriya Sangam MN" charset="0"/>
              <a:ea typeface="Oriya Sangam MN" charset="0"/>
              <a:cs typeface="Oriya Sangam MN" charset="0"/>
            </a:endParaRPr>
          </a:p>
        </p:txBody>
      </p:sp>
      <p:sp>
        <p:nvSpPr>
          <p:cNvPr id="2" name="Cloud Callout 1"/>
          <p:cNvSpPr/>
          <p:nvPr/>
        </p:nvSpPr>
        <p:spPr>
          <a:xfrm>
            <a:off x="1602939" y="1881178"/>
            <a:ext cx="746944" cy="622453"/>
          </a:xfrm>
          <a:prstGeom prst="cloudCallo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3201965" y="2817531"/>
            <a:ext cx="1721853" cy="738664"/>
          </a:xfrm>
          <a:prstGeom prst="rect">
            <a:avLst/>
          </a:prstGeom>
          <a:noFill/>
        </p:spPr>
        <p:txBody>
          <a:bodyPr wrap="square" rtlCol="0">
            <a:spAutoFit/>
          </a:bodyPr>
          <a:lstStyle/>
          <a:p>
            <a:r>
              <a:rPr lang="en-US" sz="1400" b="1">
                <a:latin typeface="Oriya Sangam MN" charset="0"/>
                <a:ea typeface="Oriya Sangam MN" charset="0"/>
                <a:cs typeface="Oriya Sangam MN" charset="0"/>
              </a:rPr>
              <a:t>Explore and Research</a:t>
            </a:r>
          </a:p>
          <a:p>
            <a:endParaRPr lang="en-US" sz="1400" b="1">
              <a:latin typeface="Oriya Sangam MN" charset="0"/>
              <a:ea typeface="Oriya Sangam MN" charset="0"/>
              <a:cs typeface="Oriya Sangam MN" charset="0"/>
            </a:endParaRPr>
          </a:p>
        </p:txBody>
      </p:sp>
      <p:sp>
        <p:nvSpPr>
          <p:cNvPr id="47" name="TextBox 46"/>
          <p:cNvSpPr txBox="1"/>
          <p:nvPr/>
        </p:nvSpPr>
        <p:spPr>
          <a:xfrm>
            <a:off x="5251978" y="3027043"/>
            <a:ext cx="1721853" cy="523220"/>
          </a:xfrm>
          <a:prstGeom prst="rect">
            <a:avLst/>
          </a:prstGeom>
          <a:noFill/>
        </p:spPr>
        <p:txBody>
          <a:bodyPr wrap="square" rtlCol="0">
            <a:spAutoFit/>
          </a:bodyPr>
          <a:lstStyle/>
          <a:p>
            <a:r>
              <a:rPr lang="en-US" sz="1400" b="1">
                <a:latin typeface="Oriya Sangam MN" charset="0"/>
                <a:ea typeface="Oriya Sangam MN" charset="0"/>
                <a:cs typeface="Oriya Sangam MN" charset="0"/>
              </a:rPr>
              <a:t>Consultation</a:t>
            </a:r>
          </a:p>
          <a:p>
            <a:endParaRPr lang="en-US" sz="1400" b="1">
              <a:latin typeface="Oriya Sangam MN" charset="0"/>
              <a:ea typeface="Oriya Sangam MN" charset="0"/>
              <a:cs typeface="Oriya Sangam MN" charset="0"/>
            </a:endParaRPr>
          </a:p>
        </p:txBody>
      </p:sp>
      <p:sp>
        <p:nvSpPr>
          <p:cNvPr id="56" name="TextBox 55"/>
          <p:cNvSpPr txBox="1"/>
          <p:nvPr/>
        </p:nvSpPr>
        <p:spPr>
          <a:xfrm>
            <a:off x="7322623" y="3022068"/>
            <a:ext cx="1721853" cy="307777"/>
          </a:xfrm>
          <a:prstGeom prst="rect">
            <a:avLst/>
          </a:prstGeom>
          <a:noFill/>
        </p:spPr>
        <p:txBody>
          <a:bodyPr wrap="square" rtlCol="0">
            <a:spAutoFit/>
          </a:bodyPr>
          <a:lstStyle/>
          <a:p>
            <a:r>
              <a:rPr lang="en-US" sz="1400" b="1">
                <a:latin typeface="Oriya Sangam MN" charset="0"/>
                <a:ea typeface="Oriya Sangam MN" charset="0"/>
                <a:cs typeface="Oriya Sangam MN" charset="0"/>
              </a:rPr>
              <a:t>Synthesize</a:t>
            </a:r>
          </a:p>
        </p:txBody>
      </p:sp>
      <p:cxnSp>
        <p:nvCxnSpPr>
          <p:cNvPr id="8" name="Straight Connector 7"/>
          <p:cNvCxnSpPr/>
          <p:nvPr/>
        </p:nvCxnSpPr>
        <p:spPr>
          <a:xfrm>
            <a:off x="1238759" y="3363706"/>
            <a:ext cx="164163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129359" y="3485599"/>
            <a:ext cx="1901217" cy="1969770"/>
          </a:xfrm>
          <a:prstGeom prst="rect">
            <a:avLst/>
          </a:prstGeom>
          <a:noFill/>
        </p:spPr>
        <p:txBody>
          <a:bodyPr wrap="square" rtlCol="0">
            <a:spAutoFit/>
          </a:bodyPr>
          <a:lstStyle/>
          <a:p>
            <a:r>
              <a:rPr lang="en-US" sz="1000" dirty="0">
                <a:latin typeface="Oriya Sangam MN" charset="0"/>
                <a:ea typeface="Oriya Sangam MN" charset="0"/>
                <a:cs typeface="Oriya Sangam MN" charset="0"/>
              </a:rPr>
              <a:t>The journey to creating new solutions is often triggered by dissatisfaction with the current state. What are the issues being faced and what are the forces for change? Initial conversations can lead to forming a group dedicated to discussing and pursuing the issue.</a:t>
            </a:r>
          </a:p>
          <a:p>
            <a:endParaRPr lang="en-US" sz="1200" dirty="0"/>
          </a:p>
        </p:txBody>
      </p:sp>
      <p:cxnSp>
        <p:nvCxnSpPr>
          <p:cNvPr id="59" name="Straight Connector 58"/>
          <p:cNvCxnSpPr/>
          <p:nvPr/>
        </p:nvCxnSpPr>
        <p:spPr>
          <a:xfrm>
            <a:off x="3283255" y="3363706"/>
            <a:ext cx="164163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171603" y="3501022"/>
            <a:ext cx="1899370" cy="2585323"/>
          </a:xfrm>
          <a:prstGeom prst="rect">
            <a:avLst/>
          </a:prstGeom>
          <a:noFill/>
        </p:spPr>
        <p:txBody>
          <a:bodyPr wrap="square" rtlCol="0">
            <a:spAutoFit/>
          </a:bodyPr>
          <a:lstStyle/>
          <a:p>
            <a:r>
              <a:rPr lang="en-US" sz="1000" dirty="0">
                <a:latin typeface="Oriya Sangam MN" charset="0"/>
                <a:ea typeface="Oriya Sangam MN" charset="0"/>
                <a:cs typeface="Oriya Sangam MN" charset="0"/>
              </a:rPr>
              <a:t>Gain inspiration by looking at existing innovative projects and models across Canada and worldwide. Discover background material in research papers, articles, and case studies</a:t>
            </a:r>
            <a:r>
              <a:rPr lang="en-US" sz="1000" b="1" dirty="0">
                <a:latin typeface="Oriya Sangam MN" charset="0"/>
                <a:ea typeface="Oriya Sangam MN" charset="0"/>
                <a:cs typeface="Oriya Sangam MN" charset="0"/>
              </a:rPr>
              <a:t>. </a:t>
            </a:r>
            <a:r>
              <a:rPr lang="en-US" sz="1000" dirty="0">
                <a:latin typeface="Oriya Sangam MN" charset="0"/>
                <a:ea typeface="Oriya Sangam MN" charset="0"/>
                <a:cs typeface="Oriya Sangam MN" charset="0"/>
              </a:rPr>
              <a:t>Make time to visit places and connect with organizations that have experience. There are also opportunities to attend conferences, workshops, and information sessions (or initiate your own event!).</a:t>
            </a:r>
          </a:p>
          <a:p>
            <a:endParaRPr lang="en-US" sz="1200" dirty="0"/>
          </a:p>
        </p:txBody>
      </p:sp>
      <p:cxnSp>
        <p:nvCxnSpPr>
          <p:cNvPr id="63" name="Straight Connector 62"/>
          <p:cNvCxnSpPr/>
          <p:nvPr/>
        </p:nvCxnSpPr>
        <p:spPr>
          <a:xfrm>
            <a:off x="5352535" y="3363706"/>
            <a:ext cx="164163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5248376" y="3498798"/>
            <a:ext cx="1832648" cy="1938992"/>
          </a:xfrm>
          <a:prstGeom prst="rect">
            <a:avLst/>
          </a:prstGeom>
          <a:noFill/>
        </p:spPr>
        <p:txBody>
          <a:bodyPr wrap="square" rtlCol="0">
            <a:spAutoFit/>
          </a:bodyPr>
          <a:lstStyle/>
          <a:p>
            <a:r>
              <a:rPr lang="en-US" sz="1000" dirty="0">
                <a:latin typeface="Oriya Sangam MN" charset="0"/>
                <a:ea typeface="Oriya Sangam MN" charset="0"/>
                <a:cs typeface="Oriya Sangam MN" charset="0"/>
              </a:rPr>
              <a:t>Hold consultations with a variety of stakeholders to understand their perspectives on housing. Engaging people early in the process is important to gauge interest, gain insights, and gather support. Some of the most promising ideas and leads can emerge from these conversations. </a:t>
            </a:r>
          </a:p>
        </p:txBody>
      </p:sp>
      <p:cxnSp>
        <p:nvCxnSpPr>
          <p:cNvPr id="67" name="Straight Connector 66"/>
          <p:cNvCxnSpPr/>
          <p:nvPr/>
        </p:nvCxnSpPr>
        <p:spPr>
          <a:xfrm>
            <a:off x="7368901" y="3372143"/>
            <a:ext cx="164163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7299929" y="3485599"/>
            <a:ext cx="1641638" cy="1169551"/>
          </a:xfrm>
          <a:prstGeom prst="rect">
            <a:avLst/>
          </a:prstGeom>
          <a:noFill/>
        </p:spPr>
        <p:txBody>
          <a:bodyPr wrap="square" rtlCol="0">
            <a:spAutoFit/>
          </a:bodyPr>
          <a:lstStyle/>
          <a:p>
            <a:r>
              <a:rPr lang="en-US" sz="1000" dirty="0">
                <a:latin typeface="Oriya Sangam MN" charset="0"/>
                <a:ea typeface="Oriya Sangam MN" charset="0"/>
                <a:cs typeface="Oriya Sangam MN" charset="0"/>
              </a:rPr>
              <a:t>Toward the end of the discovery phase, pull together all the different pieces of information that will help with defining a solution approach.</a:t>
            </a:r>
          </a:p>
        </p:txBody>
      </p:sp>
      <p:sp>
        <p:nvSpPr>
          <p:cNvPr id="29" name="Rectangle 28"/>
          <p:cNvSpPr/>
          <p:nvPr/>
        </p:nvSpPr>
        <p:spPr>
          <a:xfrm>
            <a:off x="1008200" y="1508970"/>
            <a:ext cx="2047154" cy="46598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055982" y="1508970"/>
            <a:ext cx="2047154" cy="46598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3713104" y="1903068"/>
            <a:ext cx="732909" cy="732909"/>
          </a:xfrm>
          <a:prstGeom prst="rect">
            <a:avLst/>
          </a:prstGeom>
          <a:solidFill>
            <a:schemeClr val="bg1"/>
          </a:solidFill>
        </p:spPr>
      </p:pic>
      <p:pic>
        <p:nvPicPr>
          <p:cNvPr id="13" name="Picture 12"/>
          <p:cNvPicPr>
            <a:picLocks noChangeAspect="1"/>
          </p:cNvPicPr>
          <p:nvPr/>
        </p:nvPicPr>
        <p:blipFill>
          <a:blip r:embed="rId4"/>
          <a:stretch>
            <a:fillRect/>
          </a:stretch>
        </p:blipFill>
        <p:spPr>
          <a:xfrm>
            <a:off x="5605126" y="1937618"/>
            <a:ext cx="809941" cy="660777"/>
          </a:xfrm>
          <a:prstGeom prst="rect">
            <a:avLst/>
          </a:prstGeom>
        </p:spPr>
      </p:pic>
      <p:sp>
        <p:nvSpPr>
          <p:cNvPr id="14" name="Rectangle 13">
            <a:hlinkClick r:id="rId5" action="ppaction://hlinksldjump"/>
          </p:cNvPr>
          <p:cNvSpPr/>
          <p:nvPr/>
        </p:nvSpPr>
        <p:spPr>
          <a:xfrm>
            <a:off x="6718506" y="5758098"/>
            <a:ext cx="438674" cy="4184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151234" y="1508969"/>
            <a:ext cx="2047154" cy="46598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rot="16200000">
            <a:off x="7680412" y="1996774"/>
            <a:ext cx="299449" cy="43750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wn Arrow 47"/>
          <p:cNvSpPr/>
          <p:nvPr/>
        </p:nvSpPr>
        <p:spPr>
          <a:xfrm rot="5400000">
            <a:off x="8203611" y="1996774"/>
            <a:ext cx="299450" cy="43750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3814" y="0"/>
            <a:ext cx="304800"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033541" y="636270"/>
            <a:ext cx="4952731" cy="558800"/>
          </a:xfrm>
          <a:prstGeom prst="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entagon 34">
            <a:hlinkClick r:id="rId6" action="ppaction://hlinksldjump"/>
          </p:cNvPr>
          <p:cNvSpPr/>
          <p:nvPr/>
        </p:nvSpPr>
        <p:spPr>
          <a:xfrm>
            <a:off x="1033541" y="630330"/>
            <a:ext cx="2344659" cy="564740"/>
          </a:xfrm>
          <a:prstGeom prst="homePlat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450726" y="496757"/>
            <a:ext cx="2633082" cy="646331"/>
          </a:xfrm>
          <a:prstGeom prst="rect">
            <a:avLst/>
          </a:prstGeom>
          <a:noFill/>
        </p:spPr>
        <p:txBody>
          <a:bodyPr wrap="square" rtlCol="0">
            <a:spAutoFit/>
          </a:bodyPr>
          <a:lstStyle/>
          <a:p>
            <a:endParaRPr lang="en-US" b="1">
              <a:solidFill>
                <a:schemeClr val="bg1"/>
              </a:solidFill>
              <a:latin typeface="Oriya Sangam MN" charset="0"/>
              <a:ea typeface="Oriya Sangam MN" charset="0"/>
              <a:cs typeface="Oriya Sangam MN" charset="0"/>
            </a:endParaRPr>
          </a:p>
          <a:p>
            <a:r>
              <a:rPr lang="en-US" b="1">
                <a:latin typeface="Oriya Sangam MN" charset="0"/>
                <a:ea typeface="Oriya Sangam MN" charset="0"/>
                <a:cs typeface="Oriya Sangam MN" charset="0"/>
              </a:rPr>
              <a:t>Phase 1 : Discover</a:t>
            </a:r>
          </a:p>
        </p:txBody>
      </p:sp>
      <p:sp>
        <p:nvSpPr>
          <p:cNvPr id="40" name="TextBox 39">
            <a:hlinkClick r:id="rId6" action="ppaction://hlinksldjump"/>
          </p:cNvPr>
          <p:cNvSpPr txBox="1"/>
          <p:nvPr/>
        </p:nvSpPr>
        <p:spPr>
          <a:xfrm>
            <a:off x="1162442" y="462346"/>
            <a:ext cx="2120813" cy="738664"/>
          </a:xfrm>
          <a:prstGeom prst="rect">
            <a:avLst/>
          </a:prstGeom>
          <a:noFill/>
        </p:spPr>
        <p:txBody>
          <a:bodyPr wrap="square" rtlCol="0">
            <a:spAutoFit/>
          </a:bodyPr>
          <a:lstStyle/>
          <a:p>
            <a:endParaRPr lang="en-US" sz="1400" b="1" dirty="0">
              <a:solidFill>
                <a:schemeClr val="bg1"/>
              </a:solidFill>
              <a:latin typeface="Oriya Sangam MN" charset="0"/>
              <a:ea typeface="Oriya Sangam MN" charset="0"/>
              <a:cs typeface="Oriya Sangam MN" charset="0"/>
            </a:endParaRPr>
          </a:p>
          <a:p>
            <a:r>
              <a:rPr lang="en-US" sz="1400" b="1" dirty="0">
                <a:solidFill>
                  <a:schemeClr val="bg1"/>
                </a:solidFill>
                <a:latin typeface="Oriya Sangam MN" charset="0"/>
                <a:ea typeface="Oriya Sangam MN" charset="0"/>
                <a:cs typeface="Oriya Sangam MN" charset="0"/>
              </a:rPr>
              <a:t>Pathway to </a:t>
            </a:r>
          </a:p>
          <a:p>
            <a:r>
              <a:rPr lang="en-US" sz="1400" b="1" dirty="0">
                <a:solidFill>
                  <a:schemeClr val="bg1"/>
                </a:solidFill>
                <a:latin typeface="Oriya Sangam MN" charset="0"/>
                <a:ea typeface="Oriya Sangam MN" charset="0"/>
                <a:cs typeface="Oriya Sangam MN" charset="0"/>
              </a:rPr>
              <a:t>Creating Housing</a:t>
            </a:r>
            <a:endParaRPr lang="en-US" sz="1400" b="1" dirty="0">
              <a:latin typeface="Oriya Sangam MN" charset="0"/>
              <a:ea typeface="Oriya Sangam MN" charset="0"/>
              <a:cs typeface="Oriya Sangam MN" charset="0"/>
            </a:endParaRPr>
          </a:p>
        </p:txBody>
      </p:sp>
      <p:sp>
        <p:nvSpPr>
          <p:cNvPr id="43" name="Slide Number Placeholder 1"/>
          <p:cNvSpPr>
            <a:spLocks noGrp="1"/>
          </p:cNvSpPr>
          <p:nvPr>
            <p:ph type="sldNum" sz="quarter" idx="12"/>
          </p:nvPr>
        </p:nvSpPr>
        <p:spPr>
          <a:xfrm>
            <a:off x="8610600" y="6356350"/>
            <a:ext cx="2743200" cy="365125"/>
          </a:xfrm>
        </p:spPr>
        <p:txBody>
          <a:bodyPr/>
          <a:lstStyle/>
          <a:p>
            <a:r>
              <a:rPr lang="en-US" b="1" dirty="0">
                <a:solidFill>
                  <a:srgbClr val="7030A0"/>
                </a:solidFill>
                <a:latin typeface="Oriya Sangam MN" charset="0"/>
                <a:ea typeface="Oriya Sangam MN" charset="0"/>
                <a:cs typeface="Oriya Sangam MN" charset="0"/>
              </a:rPr>
              <a:t>8</a:t>
            </a:r>
          </a:p>
        </p:txBody>
      </p:sp>
      <p:pic>
        <p:nvPicPr>
          <p:cNvPr id="3" name="Picture 2"/>
          <p:cNvPicPr>
            <a:picLocks noChangeAspect="1"/>
          </p:cNvPicPr>
          <p:nvPr/>
        </p:nvPicPr>
        <p:blipFill>
          <a:blip r:embed="rId7"/>
          <a:stretch>
            <a:fillRect/>
          </a:stretch>
        </p:blipFill>
        <p:spPr>
          <a:xfrm>
            <a:off x="6801313" y="5848561"/>
            <a:ext cx="273059" cy="273059"/>
          </a:xfrm>
          <a:prstGeom prst="rect">
            <a:avLst/>
          </a:prstGeom>
        </p:spPr>
      </p:pic>
      <p:sp>
        <p:nvSpPr>
          <p:cNvPr id="42" name="Rectangle 41">
            <a:hlinkClick r:id="rId5" action="ppaction://hlinksldjump"/>
          </p:cNvPr>
          <p:cNvSpPr/>
          <p:nvPr/>
        </p:nvSpPr>
        <p:spPr>
          <a:xfrm>
            <a:off x="8766651" y="5753698"/>
            <a:ext cx="438674" cy="4184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a:blip r:embed="rId7"/>
          <a:stretch>
            <a:fillRect/>
          </a:stretch>
        </p:blipFill>
        <p:spPr>
          <a:xfrm>
            <a:off x="8849458" y="5844161"/>
            <a:ext cx="273059" cy="273059"/>
          </a:xfrm>
          <a:prstGeom prst="rect">
            <a:avLst/>
          </a:prstGeom>
        </p:spPr>
      </p:pic>
    </p:spTree>
    <p:extLst>
      <p:ext uri="{BB962C8B-B14F-4D97-AF65-F5344CB8AC3E}">
        <p14:creationId xmlns:p14="http://schemas.microsoft.com/office/powerpoint/2010/main" val="151498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CC8AB7-EC8A-0742-88D4-A0FD04CAACC7}" type="slidenum">
              <a:rPr lang="en-US" b="1" smtClean="0">
                <a:solidFill>
                  <a:srgbClr val="7030A0"/>
                </a:solidFill>
                <a:latin typeface="Oriya Sangam MN" charset="0"/>
                <a:ea typeface="Oriya Sangam MN" charset="0"/>
                <a:cs typeface="Oriya Sangam MN" charset="0"/>
              </a:rPr>
              <a:t>9</a:t>
            </a:fld>
            <a:endParaRPr lang="en-US" b="1" dirty="0">
              <a:solidFill>
                <a:srgbClr val="7030A0"/>
              </a:solidFill>
              <a:latin typeface="Oriya Sangam MN" charset="0"/>
              <a:ea typeface="Oriya Sangam MN" charset="0"/>
              <a:cs typeface="Oriya Sangam MN" charset="0"/>
            </a:endParaRPr>
          </a:p>
        </p:txBody>
      </p:sp>
      <p:sp>
        <p:nvSpPr>
          <p:cNvPr id="3" name="Rectangle 2"/>
          <p:cNvSpPr/>
          <p:nvPr/>
        </p:nvSpPr>
        <p:spPr>
          <a:xfrm>
            <a:off x="-23814" y="0"/>
            <a:ext cx="304800"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20094" y="682752"/>
            <a:ext cx="2596624" cy="512318"/>
          </a:xfrm>
          <a:prstGeom prst="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051768" y="768549"/>
            <a:ext cx="2633082" cy="369332"/>
          </a:xfrm>
          <a:prstGeom prst="rect">
            <a:avLst/>
          </a:prstGeom>
          <a:noFill/>
        </p:spPr>
        <p:txBody>
          <a:bodyPr wrap="square" rtlCol="0">
            <a:spAutoFit/>
          </a:bodyPr>
          <a:lstStyle/>
          <a:p>
            <a:r>
              <a:rPr lang="en-US" b="1" dirty="0">
                <a:latin typeface="Oriya Sangam MN" charset="0"/>
                <a:ea typeface="Oriya Sangam MN" charset="0"/>
                <a:cs typeface="Oriya Sangam MN" charset="0"/>
              </a:rPr>
              <a:t>Consultation</a:t>
            </a:r>
          </a:p>
        </p:txBody>
      </p:sp>
      <p:sp>
        <p:nvSpPr>
          <p:cNvPr id="6" name="Rectangle 5"/>
          <p:cNvSpPr/>
          <p:nvPr/>
        </p:nvSpPr>
        <p:spPr>
          <a:xfrm>
            <a:off x="1009157" y="1201361"/>
            <a:ext cx="1709659" cy="318970"/>
          </a:xfrm>
          <a:prstGeom prst="rect">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033541" y="1240353"/>
            <a:ext cx="2633082" cy="276999"/>
          </a:xfrm>
          <a:prstGeom prst="rect">
            <a:avLst/>
          </a:prstGeom>
          <a:noFill/>
        </p:spPr>
        <p:txBody>
          <a:bodyPr wrap="square" rtlCol="0">
            <a:spAutoFit/>
          </a:bodyPr>
          <a:lstStyle/>
          <a:p>
            <a:r>
              <a:rPr lang="en-US" sz="1200" b="1" dirty="0">
                <a:solidFill>
                  <a:schemeClr val="bg1"/>
                </a:solidFill>
                <a:latin typeface="Oriya Sangam MN" charset="0"/>
                <a:ea typeface="Oriya Sangam MN" charset="0"/>
                <a:cs typeface="Oriya Sangam MN" charset="0"/>
              </a:rPr>
              <a:t>Tool           Discover</a:t>
            </a:r>
          </a:p>
        </p:txBody>
      </p:sp>
      <p:sp>
        <p:nvSpPr>
          <p:cNvPr id="8" name="TextBox 7"/>
          <p:cNvSpPr txBox="1"/>
          <p:nvPr/>
        </p:nvSpPr>
        <p:spPr>
          <a:xfrm>
            <a:off x="6799080" y="3800685"/>
            <a:ext cx="5505307" cy="830997"/>
          </a:xfrm>
          <a:prstGeom prst="rect">
            <a:avLst/>
          </a:prstGeom>
          <a:noFill/>
        </p:spPr>
        <p:txBody>
          <a:bodyPr wrap="square" rtlCol="0">
            <a:spAutoFit/>
          </a:bodyPr>
          <a:lstStyle/>
          <a:p>
            <a:r>
              <a:rPr lang="en-US" sz="1200" b="1" dirty="0">
                <a:solidFill>
                  <a:srgbClr val="7030A0"/>
                </a:solidFill>
                <a:latin typeface="Oriya Sangam MN" charset="0"/>
                <a:ea typeface="Oriya Sangam MN" charset="0"/>
                <a:cs typeface="Oriya Sangam MN" charset="0"/>
              </a:rPr>
              <a:t>Topics for Discussion</a:t>
            </a:r>
          </a:p>
          <a:p>
            <a:pPr marL="285750" indent="-285750">
              <a:buFont typeface="Arial" charset="0"/>
              <a:buChar char="•"/>
            </a:pPr>
            <a:endParaRPr lang="en-US" sz="1200" dirty="0">
              <a:latin typeface="Oriya Sangam MN" charset="0"/>
              <a:ea typeface="Oriya Sangam MN" charset="0"/>
              <a:cs typeface="Oriya Sangam MN" charset="0"/>
            </a:endParaRPr>
          </a:p>
          <a:p>
            <a:pPr marL="285750" indent="-285750">
              <a:buFont typeface="Arial" charset="0"/>
              <a:buChar char="•"/>
            </a:pPr>
            <a:endParaRPr lang="en-US" sz="1200" dirty="0">
              <a:latin typeface="Oriya Sangam MN" charset="0"/>
              <a:ea typeface="Oriya Sangam MN" charset="0"/>
              <a:cs typeface="Oriya Sangam MN" charset="0"/>
            </a:endParaRPr>
          </a:p>
          <a:p>
            <a:pPr marL="285750" indent="-285750">
              <a:buFont typeface="Arial" charset="0"/>
              <a:buChar char="•"/>
            </a:pPr>
            <a:endParaRPr lang="en-US" sz="1200" dirty="0">
              <a:latin typeface="Oriya Sangam MN" charset="0"/>
              <a:ea typeface="Oriya Sangam MN" charset="0"/>
              <a:cs typeface="Oriya Sangam MN" charset="0"/>
            </a:endParaRPr>
          </a:p>
        </p:txBody>
      </p:sp>
      <p:pic>
        <p:nvPicPr>
          <p:cNvPr id="9" name="Picture 8"/>
          <p:cNvPicPr>
            <a:picLocks noChangeAspect="1"/>
          </p:cNvPicPr>
          <p:nvPr/>
        </p:nvPicPr>
        <p:blipFill>
          <a:blip r:embed="rId3"/>
          <a:stretch>
            <a:fillRect/>
          </a:stretch>
        </p:blipFill>
        <p:spPr>
          <a:xfrm>
            <a:off x="2318406" y="2121113"/>
            <a:ext cx="1674372" cy="1366009"/>
          </a:xfrm>
          <a:prstGeom prst="rect">
            <a:avLst/>
          </a:prstGeom>
        </p:spPr>
      </p:pic>
      <p:sp>
        <p:nvSpPr>
          <p:cNvPr id="10" name="TextBox 9"/>
          <p:cNvSpPr txBox="1"/>
          <p:nvPr/>
        </p:nvSpPr>
        <p:spPr>
          <a:xfrm>
            <a:off x="892829" y="3955693"/>
            <a:ext cx="4609613" cy="2369880"/>
          </a:xfrm>
          <a:prstGeom prst="rect">
            <a:avLst/>
          </a:prstGeom>
          <a:noFill/>
        </p:spPr>
        <p:txBody>
          <a:bodyPr wrap="square" rtlCol="0">
            <a:spAutoFit/>
          </a:bodyPr>
          <a:lstStyle/>
          <a:p>
            <a:r>
              <a:rPr lang="en-US" sz="1400" b="1" dirty="0">
                <a:latin typeface="Oriya Sangam MN" charset="0"/>
                <a:ea typeface="Oriya Sangam MN" charset="0"/>
                <a:cs typeface="Oriya Sangam MN" charset="0"/>
              </a:rPr>
              <a:t>Description:</a:t>
            </a:r>
          </a:p>
          <a:p>
            <a:pPr marL="171450" indent="-171450">
              <a:buFont typeface="Arial" charset="0"/>
              <a:buChar char="•"/>
            </a:pPr>
            <a:endParaRPr lang="en-US" sz="1400" b="1" dirty="0">
              <a:latin typeface="Oriya Sangam MN" charset="0"/>
              <a:ea typeface="Oriya Sangam MN" charset="0"/>
              <a:cs typeface="Oriya Sangam MN" charset="0"/>
            </a:endParaRPr>
          </a:p>
          <a:p>
            <a:r>
              <a:rPr lang="en-US" sz="1200" dirty="0">
                <a:latin typeface="Oriya Sangam MN" charset="0"/>
                <a:ea typeface="Oriya Sangam MN" charset="0"/>
                <a:cs typeface="Oriya Sangam MN" charset="0"/>
              </a:rPr>
              <a:t>Consultations are used to gather insights from stakeholders, such as individuals with a disability, their families, staff members, community members, and other experts. The goal is to have structured conversations and hear from different perspectives, particularly the individuals and their advocates, on what an ideal home and life would look like. Some of the outcomes might include identifying the needs of individuals and other stakeholders, discussing values and philosophy, and coming up with some initial solution directions.</a:t>
            </a:r>
          </a:p>
        </p:txBody>
      </p:sp>
      <p:sp>
        <p:nvSpPr>
          <p:cNvPr id="12" name="TextBox 11"/>
          <p:cNvSpPr txBox="1"/>
          <p:nvPr/>
        </p:nvSpPr>
        <p:spPr>
          <a:xfrm>
            <a:off x="6977209" y="770664"/>
            <a:ext cx="4762073" cy="2923877"/>
          </a:xfrm>
          <a:prstGeom prst="rect">
            <a:avLst/>
          </a:prstGeom>
          <a:noFill/>
        </p:spPr>
        <p:txBody>
          <a:bodyPr wrap="square" rtlCol="0">
            <a:spAutoFit/>
          </a:bodyPr>
          <a:lstStyle/>
          <a:p>
            <a:r>
              <a:rPr lang="en-US" sz="1400" b="1" dirty="0">
                <a:latin typeface="Oriya Sangam MN" charset="0"/>
                <a:ea typeface="Oriya Sangam MN" charset="0"/>
                <a:cs typeface="Oriya Sangam MN" charset="0"/>
              </a:rPr>
              <a:t>In action:</a:t>
            </a:r>
          </a:p>
          <a:p>
            <a:endParaRPr lang="en-US" sz="1400" b="1" dirty="0">
              <a:latin typeface="Oriya Sangam MN" charset="0"/>
              <a:ea typeface="Oriya Sangam MN" charset="0"/>
              <a:cs typeface="Oriya Sangam MN" charset="0"/>
            </a:endParaRPr>
          </a:p>
          <a:p>
            <a:pPr marL="285750" indent="-285750">
              <a:buFont typeface="Arial" charset="0"/>
              <a:buChar char="•"/>
            </a:pPr>
            <a:r>
              <a:rPr lang="en-US" sz="1200" b="1" dirty="0">
                <a:latin typeface="Oriya Sangam MN" charset="0"/>
                <a:ea typeface="Oriya Sangam MN" charset="0"/>
                <a:cs typeface="Oriya Sangam MN" charset="0"/>
              </a:rPr>
              <a:t>Format</a:t>
            </a:r>
            <a:r>
              <a:rPr lang="en-US" sz="1200" dirty="0">
                <a:latin typeface="Oriya Sangam MN" charset="0"/>
                <a:ea typeface="Oriya Sangam MN" charset="0"/>
                <a:cs typeface="Oriya Sangam MN" charset="0"/>
              </a:rPr>
              <a:t>: The consultation process could include several information-gathering activities, from a survey to in-person focus groups. For focus groups, there could be a combination of separate conversations with particular stakeholder groups and larger group conversations to bring the perspectives together.</a:t>
            </a:r>
          </a:p>
          <a:p>
            <a:pPr marL="285750" indent="-285750">
              <a:buFont typeface="Arial" charset="0"/>
              <a:buChar char="•"/>
            </a:pPr>
            <a:r>
              <a:rPr lang="en-US" sz="1200" b="1" dirty="0">
                <a:latin typeface="Oriya Sangam MN" charset="0"/>
                <a:ea typeface="Oriya Sangam MN" charset="0"/>
                <a:cs typeface="Oriya Sangam MN" charset="0"/>
              </a:rPr>
              <a:t>Materials: </a:t>
            </a:r>
            <a:r>
              <a:rPr lang="en-US" sz="1200" dirty="0">
                <a:latin typeface="Oriya Sangam MN" charset="0"/>
                <a:ea typeface="Oriya Sangam MN" charset="0"/>
                <a:cs typeface="Oriya Sangam MN" charset="0"/>
              </a:rPr>
              <a:t>A list of questions</a:t>
            </a:r>
          </a:p>
          <a:p>
            <a:pPr marL="285750" indent="-285750">
              <a:buFont typeface="Arial" charset="0"/>
              <a:buChar char="•"/>
            </a:pPr>
            <a:r>
              <a:rPr lang="en-US" sz="1200" b="1" dirty="0">
                <a:latin typeface="Oriya Sangam MN" charset="0"/>
                <a:ea typeface="Oriya Sangam MN" charset="0"/>
                <a:cs typeface="Oriya Sangam MN" charset="0"/>
              </a:rPr>
              <a:t>Method: </a:t>
            </a:r>
            <a:r>
              <a:rPr lang="en-US" sz="1200" dirty="0">
                <a:latin typeface="Oriya Sangam MN" charset="0"/>
                <a:ea typeface="Oriya Sangam MN" charset="0"/>
                <a:cs typeface="Oriya Sangam MN" charset="0"/>
              </a:rPr>
              <a:t>Consultation sessions may be facilitated by project leaders or volunteers. The session could be an open room discussion or include some conversations in smaller groups, with a share at the end. It is important to have a designated note-taker and/or use handouts for participants to record their thoughts on.</a:t>
            </a:r>
            <a:endParaRPr lang="en-US" sz="1400" dirty="0">
              <a:latin typeface="Oriya Sangam MN" charset="0"/>
              <a:ea typeface="Oriya Sangam MN" charset="0"/>
              <a:cs typeface="Oriya Sangam MN" charset="0"/>
            </a:endParaRPr>
          </a:p>
        </p:txBody>
      </p:sp>
      <p:cxnSp>
        <p:nvCxnSpPr>
          <p:cNvPr id="14" name="Straight Connector 13"/>
          <p:cNvCxnSpPr/>
          <p:nvPr/>
        </p:nvCxnSpPr>
        <p:spPr>
          <a:xfrm>
            <a:off x="6336159" y="0"/>
            <a:ext cx="0" cy="6978316"/>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887690" y="4089226"/>
            <a:ext cx="4669926" cy="204513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a:stretch>
            <a:fillRect/>
          </a:stretch>
        </p:blipFill>
        <p:spPr>
          <a:xfrm>
            <a:off x="1599841" y="1256031"/>
            <a:ext cx="194818" cy="194818"/>
          </a:xfrm>
          <a:prstGeom prst="rect">
            <a:avLst/>
          </a:prstGeom>
        </p:spPr>
      </p:pic>
      <p:sp>
        <p:nvSpPr>
          <p:cNvPr id="22" name="Rectangle 21"/>
          <p:cNvSpPr/>
          <p:nvPr/>
        </p:nvSpPr>
        <p:spPr>
          <a:xfrm>
            <a:off x="6887689" y="4195370"/>
            <a:ext cx="4669926" cy="1938992"/>
          </a:xfrm>
          <a:prstGeom prst="rect">
            <a:avLst/>
          </a:prstGeom>
        </p:spPr>
        <p:txBody>
          <a:bodyPr wrap="square">
            <a:spAutoFit/>
          </a:bodyPr>
          <a:lstStyle/>
          <a:p>
            <a:pPr marL="228600" indent="-228600">
              <a:buFont typeface="+mj-lt"/>
              <a:buAutoNum type="arabicPeriod"/>
            </a:pPr>
            <a:r>
              <a:rPr lang="en-US" sz="1200" dirty="0">
                <a:solidFill>
                  <a:srgbClr val="7030A0"/>
                </a:solidFill>
                <a:latin typeface="Oriya Sangam MN" charset="0"/>
                <a:ea typeface="Oriya Sangam MN" charset="0"/>
                <a:cs typeface="Oriya Sangam MN" charset="0"/>
              </a:rPr>
              <a:t>What is the concept of “home” for individuals with a disability?</a:t>
            </a:r>
          </a:p>
          <a:p>
            <a:pPr marL="228600" indent="-228600">
              <a:buFont typeface="+mj-lt"/>
              <a:buAutoNum type="arabicPeriod"/>
            </a:pPr>
            <a:r>
              <a:rPr lang="en-US" sz="1200" dirty="0">
                <a:solidFill>
                  <a:srgbClr val="7030A0"/>
                </a:solidFill>
                <a:latin typeface="Oriya Sangam MN" charset="0"/>
                <a:ea typeface="Oriya Sangam MN" charset="0"/>
                <a:cs typeface="Oriya Sangam MN" charset="0"/>
              </a:rPr>
              <a:t>What are the current challenges to finding housing?</a:t>
            </a:r>
          </a:p>
          <a:p>
            <a:pPr marL="228600" indent="-228600">
              <a:buFont typeface="+mj-lt"/>
              <a:buAutoNum type="arabicPeriod"/>
            </a:pPr>
            <a:r>
              <a:rPr lang="en-US" sz="1200" dirty="0">
                <a:solidFill>
                  <a:srgbClr val="7030A0"/>
                </a:solidFill>
                <a:latin typeface="Oriya Sangam MN" charset="0"/>
                <a:ea typeface="Oriya Sangam MN" charset="0"/>
                <a:cs typeface="Oriya Sangam MN" charset="0"/>
              </a:rPr>
              <a:t>How would people like to live? </a:t>
            </a:r>
          </a:p>
          <a:p>
            <a:pPr marL="228600" indent="-228600">
              <a:buFont typeface="+mj-lt"/>
              <a:buAutoNum type="arabicPeriod"/>
            </a:pPr>
            <a:r>
              <a:rPr lang="en-US" sz="1200" dirty="0">
                <a:solidFill>
                  <a:srgbClr val="7030A0"/>
                </a:solidFill>
                <a:latin typeface="Oriya Sangam MN" charset="0"/>
                <a:ea typeface="Oriya Sangam MN" charset="0"/>
                <a:cs typeface="Oriya Sangam MN" charset="0"/>
              </a:rPr>
              <a:t>What do people need to succeed?</a:t>
            </a:r>
          </a:p>
          <a:p>
            <a:pPr marL="228600" indent="-228600">
              <a:buFont typeface="+mj-lt"/>
              <a:buAutoNum type="arabicPeriod"/>
            </a:pPr>
            <a:r>
              <a:rPr lang="en-US" sz="1200" dirty="0">
                <a:solidFill>
                  <a:srgbClr val="7030A0"/>
                </a:solidFill>
                <a:latin typeface="Oriya Sangam MN" charset="0"/>
                <a:ea typeface="Oriya Sangam MN" charset="0"/>
                <a:cs typeface="Oriya Sangam MN" charset="0"/>
              </a:rPr>
              <a:t>What does inclusivity mean for individuals and their families?</a:t>
            </a:r>
          </a:p>
          <a:p>
            <a:pPr marL="228600" indent="-228600">
              <a:buFont typeface="+mj-lt"/>
              <a:buAutoNum type="arabicPeriod"/>
            </a:pPr>
            <a:r>
              <a:rPr lang="en-US" sz="1200" dirty="0">
                <a:solidFill>
                  <a:srgbClr val="7030A0"/>
                </a:solidFill>
                <a:latin typeface="Oriya Sangam MN" charset="0"/>
                <a:ea typeface="Oriya Sangam MN" charset="0"/>
                <a:cs typeface="Oriya Sangam MN" charset="0"/>
              </a:rPr>
              <a:t>What are the guiding principles any solution must meet?</a:t>
            </a:r>
          </a:p>
          <a:p>
            <a:pPr marL="228600" indent="-228600">
              <a:buFont typeface="+mj-lt"/>
              <a:buAutoNum type="arabicPeriod"/>
            </a:pPr>
            <a:r>
              <a:rPr lang="en-US" sz="1200" dirty="0">
                <a:solidFill>
                  <a:srgbClr val="7030A0"/>
                </a:solidFill>
                <a:latin typeface="Oriya Sangam MN" charset="0"/>
                <a:ea typeface="Oriya Sangam MN" charset="0"/>
                <a:cs typeface="Oriya Sangam MN" charset="0"/>
              </a:rPr>
              <a:t>What are the hopes and fears for the process and outcome?</a:t>
            </a:r>
          </a:p>
        </p:txBody>
      </p:sp>
    </p:spTree>
    <p:extLst>
      <p:ext uri="{BB962C8B-B14F-4D97-AF65-F5344CB8AC3E}">
        <p14:creationId xmlns:p14="http://schemas.microsoft.com/office/powerpoint/2010/main" val="67644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2654</TotalTime>
  <Words>5729</Words>
  <Application>Microsoft Office PowerPoint</Application>
  <PresentationFormat>Widescreen</PresentationFormat>
  <Paragraphs>637</Paragraphs>
  <Slides>30</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Courier New</vt:lpstr>
      <vt:lpstr>Oriya Sangam MN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Lanxi Dong</dc:creator>
  <cp:lastModifiedBy>Jeff Ferguson</cp:lastModifiedBy>
  <cp:revision>109</cp:revision>
  <cp:lastPrinted>2019-11-16T01:00:20Z</cp:lastPrinted>
  <dcterms:created xsi:type="dcterms:W3CDTF">2019-10-04T18:43:27Z</dcterms:created>
  <dcterms:modified xsi:type="dcterms:W3CDTF">2021-04-23T13:08:55Z</dcterms:modified>
</cp:coreProperties>
</file>