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74" r:id="rId2"/>
    <p:sldId id="280" r:id="rId3"/>
    <p:sldId id="257" r:id="rId4"/>
    <p:sldId id="281" r:id="rId5"/>
    <p:sldId id="261" r:id="rId6"/>
    <p:sldId id="263" r:id="rId7"/>
    <p:sldId id="275" r:id="rId8"/>
    <p:sldId id="276" r:id="rId9"/>
    <p:sldId id="282" r:id="rId10"/>
    <p:sldId id="283" r:id="rId11"/>
    <p:sldId id="264" r:id="rId12"/>
    <p:sldId id="284" r:id="rId13"/>
    <p:sldId id="285" r:id="rId14"/>
    <p:sldId id="286" r:id="rId15"/>
    <p:sldId id="266" r:id="rId16"/>
    <p:sldId id="287" r:id="rId17"/>
    <p:sldId id="288" r:id="rId18"/>
    <p:sldId id="289" r:id="rId19"/>
    <p:sldId id="290" r:id="rId20"/>
    <p:sldId id="270" r:id="rId21"/>
    <p:sldId id="291" r:id="rId22"/>
    <p:sldId id="272" r:id="rId23"/>
    <p:sldId id="294" r:id="rId24"/>
    <p:sldId id="292" r:id="rId25"/>
    <p:sldId id="293"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van Deursen" initials="Jv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89"/>
    <p:restoredTop sz="93820"/>
  </p:normalViewPr>
  <p:slideViewPr>
    <p:cSldViewPr snapToGrid="0" snapToObjects="1">
      <p:cViewPr varScale="1">
        <p:scale>
          <a:sx n="104" d="100"/>
          <a:sy n="104" d="100"/>
        </p:scale>
        <p:origin x="4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5643D-AA88-D94D-9E9D-EC5673D1525F}" type="datetimeFigureOut">
              <a:rPr lang="en-US" smtClean="0"/>
              <a:t>4/23/2021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0CD67-74D5-B341-AB41-257EE719D603}" type="slidenum">
              <a:rPr lang="en-US" smtClean="0"/>
              <a:t>‹#›</a:t>
            </a:fld>
            <a:endParaRPr lang="en-US"/>
          </a:p>
        </p:txBody>
      </p:sp>
    </p:spTree>
    <p:extLst>
      <p:ext uri="{BB962C8B-B14F-4D97-AF65-F5344CB8AC3E}">
        <p14:creationId xmlns:p14="http://schemas.microsoft.com/office/powerpoint/2010/main" val="3953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a:t>
            </a:r>
            <a:r>
              <a:rPr lang="en-US" baseline="0" dirty="0"/>
              <a:t> at what UNITI Chorus did</a:t>
            </a:r>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9</a:t>
            </a:fld>
            <a:endParaRPr lang="en-US"/>
          </a:p>
        </p:txBody>
      </p:sp>
    </p:spTree>
    <p:extLst>
      <p:ext uri="{BB962C8B-B14F-4D97-AF65-F5344CB8AC3E}">
        <p14:creationId xmlns:p14="http://schemas.microsoft.com/office/powerpoint/2010/main" val="93963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we create a template?</a:t>
            </a:r>
          </a:p>
        </p:txBody>
      </p:sp>
      <p:sp>
        <p:nvSpPr>
          <p:cNvPr id="4" name="Slide Number Placeholder 3"/>
          <p:cNvSpPr>
            <a:spLocks noGrp="1"/>
          </p:cNvSpPr>
          <p:nvPr>
            <p:ph type="sldNum" sz="quarter" idx="10"/>
          </p:nvPr>
        </p:nvSpPr>
        <p:spPr/>
        <p:txBody>
          <a:bodyPr/>
          <a:lstStyle/>
          <a:p>
            <a:fld id="{03E0CD67-74D5-B341-AB41-257EE719D603}" type="slidenum">
              <a:rPr lang="en-US" smtClean="0"/>
              <a:t>21</a:t>
            </a:fld>
            <a:endParaRPr lang="en-US"/>
          </a:p>
        </p:txBody>
      </p:sp>
    </p:spTree>
    <p:extLst>
      <p:ext uri="{BB962C8B-B14F-4D97-AF65-F5344CB8AC3E}">
        <p14:creationId xmlns:p14="http://schemas.microsoft.com/office/powerpoint/2010/main" val="113561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E0CD67-74D5-B341-AB41-257EE719D603}" type="slidenum">
              <a:rPr lang="en-US" smtClean="0"/>
              <a:t>22</a:t>
            </a:fld>
            <a:endParaRPr lang="en-US"/>
          </a:p>
        </p:txBody>
      </p:sp>
    </p:spTree>
    <p:extLst>
      <p:ext uri="{BB962C8B-B14F-4D97-AF65-F5344CB8AC3E}">
        <p14:creationId xmlns:p14="http://schemas.microsoft.com/office/powerpoint/2010/main" val="206939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23</a:t>
            </a:fld>
            <a:endParaRPr lang="en-US"/>
          </a:p>
        </p:txBody>
      </p:sp>
    </p:spTree>
    <p:extLst>
      <p:ext uri="{BB962C8B-B14F-4D97-AF65-F5344CB8AC3E}">
        <p14:creationId xmlns:p14="http://schemas.microsoft.com/office/powerpoint/2010/main" val="1383101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24</a:t>
            </a:fld>
            <a:endParaRPr lang="en-US"/>
          </a:p>
        </p:txBody>
      </p:sp>
    </p:spTree>
    <p:extLst>
      <p:ext uri="{BB962C8B-B14F-4D97-AF65-F5344CB8AC3E}">
        <p14:creationId xmlns:p14="http://schemas.microsoft.com/office/powerpoint/2010/main" val="76419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create a template</a:t>
            </a:r>
          </a:p>
        </p:txBody>
      </p:sp>
      <p:sp>
        <p:nvSpPr>
          <p:cNvPr id="4" name="Slide Number Placeholder 3"/>
          <p:cNvSpPr>
            <a:spLocks noGrp="1"/>
          </p:cNvSpPr>
          <p:nvPr>
            <p:ph type="sldNum" sz="quarter" idx="10"/>
          </p:nvPr>
        </p:nvSpPr>
        <p:spPr/>
        <p:txBody>
          <a:bodyPr/>
          <a:lstStyle/>
          <a:p>
            <a:fld id="{03E0CD67-74D5-B341-AB41-257EE719D603}" type="slidenum">
              <a:rPr lang="en-US" smtClean="0"/>
              <a:t>25</a:t>
            </a:fld>
            <a:endParaRPr lang="en-US"/>
          </a:p>
        </p:txBody>
      </p:sp>
    </p:spTree>
    <p:extLst>
      <p:ext uri="{BB962C8B-B14F-4D97-AF65-F5344CB8AC3E}">
        <p14:creationId xmlns:p14="http://schemas.microsoft.com/office/powerpoint/2010/main" val="7671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include an</a:t>
            </a:r>
            <a:r>
              <a:rPr lang="en-US" baseline="0" dirty="0"/>
              <a:t> example of Brockville/UNITI values, mission statement</a:t>
            </a:r>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10</a:t>
            </a:fld>
            <a:endParaRPr lang="en-US"/>
          </a:p>
        </p:txBody>
      </p:sp>
    </p:spTree>
    <p:extLst>
      <p:ext uri="{BB962C8B-B14F-4D97-AF65-F5344CB8AC3E}">
        <p14:creationId xmlns:p14="http://schemas.microsoft.com/office/powerpoint/2010/main" val="104815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include an</a:t>
            </a:r>
            <a:r>
              <a:rPr lang="en-US" baseline="0" dirty="0"/>
              <a:t> example of Brockville/UNITI values, mission statement</a:t>
            </a:r>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12</a:t>
            </a:fld>
            <a:endParaRPr lang="en-US"/>
          </a:p>
        </p:txBody>
      </p:sp>
    </p:spTree>
    <p:extLst>
      <p:ext uri="{BB962C8B-B14F-4D97-AF65-F5344CB8AC3E}">
        <p14:creationId xmlns:p14="http://schemas.microsoft.com/office/powerpoint/2010/main" val="192392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13</a:t>
            </a:fld>
            <a:endParaRPr lang="en-US"/>
          </a:p>
        </p:txBody>
      </p:sp>
    </p:spTree>
    <p:extLst>
      <p:ext uri="{BB962C8B-B14F-4D97-AF65-F5344CB8AC3E}">
        <p14:creationId xmlns:p14="http://schemas.microsoft.com/office/powerpoint/2010/main" val="112637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14</a:t>
            </a:fld>
            <a:endParaRPr lang="en-US"/>
          </a:p>
        </p:txBody>
      </p:sp>
    </p:spTree>
    <p:extLst>
      <p:ext uri="{BB962C8B-B14F-4D97-AF65-F5344CB8AC3E}">
        <p14:creationId xmlns:p14="http://schemas.microsoft.com/office/powerpoint/2010/main" val="379503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a:t>
            </a:r>
            <a:r>
              <a:rPr lang="en-US" baseline="0" dirty="0"/>
              <a:t> diagram of project team</a:t>
            </a:r>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16</a:t>
            </a:fld>
            <a:endParaRPr lang="en-US"/>
          </a:p>
        </p:txBody>
      </p:sp>
    </p:spTree>
    <p:extLst>
      <p:ext uri="{BB962C8B-B14F-4D97-AF65-F5344CB8AC3E}">
        <p14:creationId xmlns:p14="http://schemas.microsoft.com/office/powerpoint/2010/main" val="134102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17</a:t>
            </a:fld>
            <a:endParaRPr lang="en-US"/>
          </a:p>
        </p:txBody>
      </p:sp>
    </p:spTree>
    <p:extLst>
      <p:ext uri="{BB962C8B-B14F-4D97-AF65-F5344CB8AC3E}">
        <p14:creationId xmlns:p14="http://schemas.microsoft.com/office/powerpoint/2010/main" val="207468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use some</a:t>
            </a:r>
            <a:r>
              <a:rPr lang="en-US" baseline="0" dirty="0"/>
              <a:t> UNITI stuff</a:t>
            </a:r>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18</a:t>
            </a:fld>
            <a:endParaRPr lang="en-US"/>
          </a:p>
        </p:txBody>
      </p:sp>
    </p:spTree>
    <p:extLst>
      <p:ext uri="{BB962C8B-B14F-4D97-AF65-F5344CB8AC3E}">
        <p14:creationId xmlns:p14="http://schemas.microsoft.com/office/powerpoint/2010/main" val="5658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0CD67-74D5-B341-AB41-257EE719D603}" type="slidenum">
              <a:rPr lang="en-US" smtClean="0"/>
              <a:t>19</a:t>
            </a:fld>
            <a:endParaRPr lang="en-US"/>
          </a:p>
        </p:txBody>
      </p:sp>
    </p:spTree>
    <p:extLst>
      <p:ext uri="{BB962C8B-B14F-4D97-AF65-F5344CB8AC3E}">
        <p14:creationId xmlns:p14="http://schemas.microsoft.com/office/powerpoint/2010/main" val="56081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69EE83-A586-5A44-B42D-92373A26BD7D}" type="datetime1">
              <a:rPr lang="en-CA" smtClean="0"/>
              <a:t>2021-04-23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786989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FE3D3-2050-2B43-9C08-C21F994CF889}" type="datetime1">
              <a:rPr lang="en-CA" smtClean="0"/>
              <a:t>2021-04-23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373188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D918AC-72C6-BC45-9BE7-FD01180691A1}" type="datetime1">
              <a:rPr lang="en-CA" smtClean="0"/>
              <a:t>2021-04-23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7317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23D21D-B512-FB4A-8B26-D1B53593AD3C}" type="datetime1">
              <a:rPr lang="en-CA" smtClean="0"/>
              <a:t>2021-04-23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38084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FBC71-755C-C74A-83AC-F0318A750BE7}" type="datetime1">
              <a:rPr lang="en-CA" smtClean="0"/>
              <a:t>2021-04-23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7963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F87A81-BD46-4A48-B1F5-F3072E49DF7C}" type="datetime1">
              <a:rPr lang="en-CA" smtClean="0"/>
              <a:t>2021-04-23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60837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D23E98-7722-5E41-8488-E7941758054A}" type="datetime1">
              <a:rPr lang="en-CA" smtClean="0"/>
              <a:t>2021-04-23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83424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595364-B089-0A4E-BF5D-55DFEC19387E}" type="datetime1">
              <a:rPr lang="en-CA" smtClean="0"/>
              <a:t>2021-04-23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99420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AC12C-5063-4A46-98A4-9CBF33E9C11C}" type="datetime1">
              <a:rPr lang="en-CA" smtClean="0"/>
              <a:t>2021-04-23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579551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868149-5CFF-BF40-AF85-C9A34FD8A518}" type="datetime1">
              <a:rPr lang="en-CA" smtClean="0"/>
              <a:t>2021-04-23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330140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B147CE-A090-144D-A7DF-B19F45665857}" type="datetime1">
              <a:rPr lang="en-CA" smtClean="0"/>
              <a:t>2021-04-23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CC8AB7-EC8A-0742-88D4-A0FD04CAACC7}" type="slidenum">
              <a:rPr lang="en-US" smtClean="0"/>
              <a:t>‹#›</a:t>
            </a:fld>
            <a:endParaRPr lang="en-US"/>
          </a:p>
        </p:txBody>
      </p:sp>
    </p:spTree>
    <p:extLst>
      <p:ext uri="{BB962C8B-B14F-4D97-AF65-F5344CB8AC3E}">
        <p14:creationId xmlns:p14="http://schemas.microsoft.com/office/powerpoint/2010/main" val="172399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20796-3817-6447-8DA7-B13A79ED0EDB}" type="datetime1">
              <a:rPr lang="en-CA" smtClean="0"/>
              <a:t>2021-04-23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00B0F0">
                    <a:alpha val="63000"/>
                  </a:srgbClr>
                </a:solidFill>
                <a:latin typeface="Oriya Sangam MN" charset="0"/>
                <a:ea typeface="Oriya Sangam MN" charset="0"/>
                <a:cs typeface="Oriya Sangam MN" charset="0"/>
              </a:defRPr>
            </a:lvl1pPr>
          </a:lstStyle>
          <a:p>
            <a:fld id="{0ECC8AB7-EC8A-0742-88D4-A0FD04CAACC7}" type="slidenum">
              <a:rPr lang="en-US" smtClean="0"/>
              <a:pPr/>
              <a:t>‹#›</a:t>
            </a:fld>
            <a:endParaRPr lang="en-US" dirty="0"/>
          </a:p>
        </p:txBody>
      </p:sp>
    </p:spTree>
    <p:extLst>
      <p:ext uri="{BB962C8B-B14F-4D97-AF65-F5344CB8AC3E}">
        <p14:creationId xmlns:p14="http://schemas.microsoft.com/office/powerpoint/2010/main" val="1953630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10.tiff"/><Relationship Id="rId7"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12.tiff"/><Relationship Id="rId10" Type="http://schemas.openxmlformats.org/officeDocument/2006/relationships/image" Target="../media/image14.emf"/><Relationship Id="rId4" Type="http://schemas.openxmlformats.org/officeDocument/2006/relationships/image" Target="../media/image11.tiff"/><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5.png"/><Relationship Id="rId7" Type="http://schemas.openxmlformats.org/officeDocument/2006/relationships/image" Target="../media/image19.tif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2.png"/><Relationship Id="rId7" Type="http://schemas.openxmlformats.org/officeDocument/2006/relationships/slide" Target="slide9.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6.png"/><Relationship Id="rId7"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pn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0.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5.png"/><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20.xml"/><Relationship Id="rId4" Type="http://schemas.openxmlformats.org/officeDocument/2006/relationships/slide" Target="slide15.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emf"/><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TextBox 5"/>
          <p:cNvSpPr txBox="1"/>
          <p:nvPr/>
        </p:nvSpPr>
        <p:spPr>
          <a:xfrm>
            <a:off x="1112708" y="2333568"/>
            <a:ext cx="6727148" cy="1846659"/>
          </a:xfrm>
          <a:prstGeom prst="rect">
            <a:avLst/>
          </a:prstGeom>
          <a:noFill/>
        </p:spPr>
        <p:txBody>
          <a:bodyPr wrap="square" rtlCol="0">
            <a:spAutoFit/>
          </a:bodyPr>
          <a:lstStyle/>
          <a:p>
            <a:endParaRPr lang="en-US" sz="6000" b="1" dirty="0">
              <a:solidFill>
                <a:schemeClr val="bg1"/>
              </a:solidFill>
              <a:latin typeface="Oriya Sangam MN" charset="0"/>
              <a:ea typeface="Oriya Sangam MN" charset="0"/>
              <a:cs typeface="Oriya Sangam MN" charset="0"/>
            </a:endParaRPr>
          </a:p>
          <a:p>
            <a:endParaRPr lang="en-US" sz="5400" b="1" dirty="0">
              <a:latin typeface="Oriya Sangam MN" charset="0"/>
              <a:ea typeface="Oriya Sangam MN" charset="0"/>
              <a:cs typeface="Oriya Sangam MN" charset="0"/>
            </a:endParaRPr>
          </a:p>
        </p:txBody>
      </p:sp>
      <p:sp>
        <p:nvSpPr>
          <p:cNvPr id="8" name="TextBox 7"/>
          <p:cNvSpPr txBox="1"/>
          <p:nvPr/>
        </p:nvSpPr>
        <p:spPr>
          <a:xfrm>
            <a:off x="1197624" y="1533244"/>
            <a:ext cx="6727148" cy="707886"/>
          </a:xfrm>
          <a:prstGeom prst="rect">
            <a:avLst/>
          </a:prstGeom>
          <a:noFill/>
        </p:spPr>
        <p:txBody>
          <a:bodyPr wrap="square" rtlCol="0">
            <a:spAutoFit/>
          </a:bodyPr>
          <a:lstStyle/>
          <a:p>
            <a:endParaRPr lang="en-US" sz="2000" b="1" dirty="0">
              <a:solidFill>
                <a:schemeClr val="bg1"/>
              </a:solidFill>
              <a:latin typeface="Oriya Sangam MN" charset="0"/>
              <a:ea typeface="Oriya Sangam MN" charset="0"/>
              <a:cs typeface="Oriya Sangam MN" charset="0"/>
            </a:endParaRPr>
          </a:p>
          <a:p>
            <a:r>
              <a:rPr lang="en-US" sz="2000" b="1" dirty="0">
                <a:solidFill>
                  <a:schemeClr val="bg1"/>
                </a:solidFill>
                <a:latin typeface="Oriya Sangam MN" charset="0"/>
                <a:ea typeface="Oriya Sangam MN" charset="0"/>
                <a:cs typeface="Oriya Sangam MN" charset="0"/>
              </a:rPr>
              <a:t>Inclusive Housing Toolkit #1</a:t>
            </a:r>
            <a:endParaRPr lang="en-US" sz="2000" b="1" dirty="0">
              <a:latin typeface="Oriya Sangam MN" charset="0"/>
              <a:ea typeface="Oriya Sangam MN" charset="0"/>
              <a:cs typeface="Oriya Sangam MN" charset="0"/>
            </a:endParaRPr>
          </a:p>
        </p:txBody>
      </p:sp>
      <p:sp>
        <p:nvSpPr>
          <p:cNvPr id="2" name="Rectangle 1"/>
          <p:cNvSpPr/>
          <p:nvPr/>
        </p:nvSpPr>
        <p:spPr>
          <a:xfrm>
            <a:off x="1153534" y="2308299"/>
            <a:ext cx="5823774" cy="1323439"/>
          </a:xfrm>
          <a:prstGeom prst="rect">
            <a:avLst/>
          </a:prstGeom>
        </p:spPr>
        <p:txBody>
          <a:bodyPr wrap="none">
            <a:spAutoFit/>
          </a:bodyPr>
          <a:lstStyle/>
          <a:p>
            <a:r>
              <a:rPr lang="en-US" sz="4000" b="1" dirty="0">
                <a:solidFill>
                  <a:schemeClr val="bg1"/>
                </a:solidFill>
                <a:latin typeface="Oriya Sangam MN" charset="0"/>
                <a:ea typeface="Oriya Sangam MN" charset="0"/>
                <a:cs typeface="Oriya Sangam MN" charset="0"/>
              </a:rPr>
              <a:t>Partnership Driven</a:t>
            </a:r>
          </a:p>
          <a:p>
            <a:r>
              <a:rPr lang="en-US" sz="4000" b="1" dirty="0">
                <a:solidFill>
                  <a:schemeClr val="bg1"/>
                </a:solidFill>
                <a:latin typeface="Oriya Sangam MN" charset="0"/>
                <a:ea typeface="Oriya Sangam MN" charset="0"/>
                <a:cs typeface="Oriya Sangam MN" charset="0"/>
              </a:rPr>
              <a:t>Housing Development</a:t>
            </a:r>
            <a:endParaRPr lang="en-US" sz="4000" dirty="0"/>
          </a:p>
        </p:txBody>
      </p:sp>
      <p:sp>
        <p:nvSpPr>
          <p:cNvPr id="4" name="Rectangle 3"/>
          <p:cNvSpPr/>
          <p:nvPr/>
        </p:nvSpPr>
        <p:spPr>
          <a:xfrm>
            <a:off x="1287323" y="3652797"/>
            <a:ext cx="846278" cy="102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be 4"/>
          <p:cNvSpPr/>
          <p:nvPr/>
        </p:nvSpPr>
        <p:spPr>
          <a:xfrm>
            <a:off x="7650488" y="1347046"/>
            <a:ext cx="2407911" cy="4229295"/>
          </a:xfrm>
          <a:prstGeom prst="cub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8544998" y="2800433"/>
            <a:ext cx="911085" cy="954724"/>
          </a:xfrm>
          <a:prstGeom prst="cube">
            <a:avLst/>
          </a:prstGeom>
          <a:pattFill prst="wdDnDiag">
            <a:fgClr>
              <a:schemeClr val="accent1"/>
            </a:fgClr>
            <a:bgClr>
              <a:schemeClr val="bg1"/>
            </a:bgClr>
          </a:patt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7369793" y="3984434"/>
            <a:ext cx="972942" cy="1086686"/>
          </a:xfrm>
          <a:prstGeom prst="cube">
            <a:avLst/>
          </a:prstGeom>
          <a:pattFill prst="wdDnDiag">
            <a:fgClr>
              <a:schemeClr val="accent1"/>
            </a:fgClr>
            <a:bgClr>
              <a:schemeClr val="bg1"/>
            </a:bgClr>
          </a:patt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7471341" y="2170211"/>
            <a:ext cx="665617" cy="743432"/>
          </a:xfrm>
          <a:prstGeom prst="cube">
            <a:avLst/>
          </a:prstGeom>
          <a:pattFill prst="wdDnDiag">
            <a:fgClr>
              <a:schemeClr val="accent1"/>
            </a:fgClr>
            <a:bgClr>
              <a:schemeClr val="bg1"/>
            </a:bgClr>
          </a:patt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6A14369-6826-FD48-9983-7BB09A684917}"/>
              </a:ext>
            </a:extLst>
          </p:cNvPr>
          <p:cNvPicPr>
            <a:picLocks noChangeAspect="1"/>
          </p:cNvPicPr>
          <p:nvPr/>
        </p:nvPicPr>
        <p:blipFill>
          <a:blip r:embed="rId2"/>
          <a:srcRect/>
          <a:stretch/>
        </p:blipFill>
        <p:spPr>
          <a:xfrm>
            <a:off x="9456083" y="5969014"/>
            <a:ext cx="2663882" cy="888986"/>
          </a:xfrm>
          <a:prstGeom prst="rect">
            <a:avLst/>
          </a:prstGeom>
        </p:spPr>
      </p:pic>
    </p:spTree>
    <p:extLst>
      <p:ext uri="{BB962C8B-B14F-4D97-AF65-F5344CB8AC3E}">
        <p14:creationId xmlns:p14="http://schemas.microsoft.com/office/powerpoint/2010/main" val="1295213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58940" y="6356350"/>
            <a:ext cx="4294860" cy="365125"/>
          </a:xfrm>
        </p:spPr>
        <p:txBody>
          <a:bodyPr/>
          <a:lstStyle/>
          <a:p>
            <a:r>
              <a:rPr lang="en-US" sz="800" dirty="0"/>
              <a:t>Canadian Association for Community Living |  Inclusive Housing Toolkit #1 | </a:t>
            </a:r>
            <a:fld id="{0ECC8AB7-EC8A-0742-88D4-A0FD04CAACC7}" type="slidenum">
              <a:rPr lang="en-US" sz="800" smtClean="0"/>
              <a:t>10</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Synthesis</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A665905-88E6-344A-BCB1-C686F1725C74}"/>
              </a:ext>
            </a:extLst>
          </p:cNvPr>
          <p:cNvSpPr/>
          <p:nvPr/>
        </p:nvSpPr>
        <p:spPr>
          <a:xfrm>
            <a:off x="1009665"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2C0CD6E-9A38-2F41-89ED-D4DA88ACB6D9}"/>
              </a:ext>
            </a:extLst>
          </p:cNvPr>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Discover</a:t>
            </a:r>
          </a:p>
        </p:txBody>
      </p:sp>
      <p:pic>
        <p:nvPicPr>
          <p:cNvPr id="20" name="Picture 19">
            <a:extLst>
              <a:ext uri="{FF2B5EF4-FFF2-40B4-BE49-F238E27FC236}">
                <a16:creationId xmlns:a16="http://schemas.microsoft.com/office/drawing/2014/main" id="{0B79E31E-FAE0-1C47-ADFC-C6E479287D3B}"/>
              </a:ext>
            </a:extLst>
          </p:cNvPr>
          <p:cNvPicPr>
            <a:picLocks noChangeAspect="1"/>
          </p:cNvPicPr>
          <p:nvPr/>
        </p:nvPicPr>
        <p:blipFill>
          <a:blip r:embed="rId3"/>
          <a:stretch>
            <a:fillRect/>
          </a:stretch>
        </p:blipFill>
        <p:spPr>
          <a:xfrm>
            <a:off x="1602761" y="1269522"/>
            <a:ext cx="194818" cy="194818"/>
          </a:xfrm>
          <a:prstGeom prst="rect">
            <a:avLst/>
          </a:prstGeom>
          <a:solidFill>
            <a:srgbClr val="00B0F0"/>
          </a:solidFill>
        </p:spPr>
      </p:pic>
      <p:sp>
        <p:nvSpPr>
          <p:cNvPr id="23" name="TextBox 22">
            <a:extLst>
              <a:ext uri="{FF2B5EF4-FFF2-40B4-BE49-F238E27FC236}">
                <a16:creationId xmlns:a16="http://schemas.microsoft.com/office/drawing/2014/main" id="{5690BDC7-219C-BE48-B6C5-3D88196BF08A}"/>
              </a:ext>
            </a:extLst>
          </p:cNvPr>
          <p:cNvSpPr txBox="1"/>
          <p:nvPr/>
        </p:nvSpPr>
        <p:spPr>
          <a:xfrm>
            <a:off x="6929340" y="3163326"/>
            <a:ext cx="1859776" cy="276999"/>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Sample Outputs</a:t>
            </a:r>
            <a:endParaRPr lang="en-US" sz="1200" dirty="0">
              <a:solidFill>
                <a:srgbClr val="00B0F0"/>
              </a:solidFill>
              <a:latin typeface="Oriya Sangam MN" charset="0"/>
              <a:ea typeface="Oriya Sangam MN" charset="0"/>
              <a:cs typeface="Oriya Sangam MN" charset="0"/>
            </a:endParaRPr>
          </a:p>
        </p:txBody>
      </p:sp>
      <p:sp>
        <p:nvSpPr>
          <p:cNvPr id="24" name="Rectangle 23">
            <a:extLst>
              <a:ext uri="{FF2B5EF4-FFF2-40B4-BE49-F238E27FC236}">
                <a16:creationId xmlns:a16="http://schemas.microsoft.com/office/drawing/2014/main" id="{94D3A387-AD05-1C47-950D-7F3EA0E97D74}"/>
              </a:ext>
            </a:extLst>
          </p:cNvPr>
          <p:cNvSpPr/>
          <p:nvPr/>
        </p:nvSpPr>
        <p:spPr>
          <a:xfrm>
            <a:off x="6929340" y="3459281"/>
            <a:ext cx="4482869" cy="183449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6" name="Down Arrow 25">
            <a:extLst>
              <a:ext uri="{FF2B5EF4-FFF2-40B4-BE49-F238E27FC236}">
                <a16:creationId xmlns:a16="http://schemas.microsoft.com/office/drawing/2014/main" id="{AC5D8D0A-486B-1447-8A76-689ED4194683}"/>
              </a:ext>
            </a:extLst>
          </p:cNvPr>
          <p:cNvSpPr/>
          <p:nvPr/>
        </p:nvSpPr>
        <p:spPr>
          <a:xfrm rot="16200000">
            <a:off x="1768979" y="2232126"/>
            <a:ext cx="721084" cy="105351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1C25494A-5A7C-ED49-9894-B6EFA82A6F66}"/>
              </a:ext>
            </a:extLst>
          </p:cNvPr>
          <p:cNvSpPr/>
          <p:nvPr/>
        </p:nvSpPr>
        <p:spPr>
          <a:xfrm rot="5400000">
            <a:off x="2948028" y="2232125"/>
            <a:ext cx="721087" cy="10535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03766" y="3909136"/>
            <a:ext cx="4609613" cy="1815882"/>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2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To wrap up the discovery phase, synthesis is a step to summarize all the information and key insights gathered into tangible outputs that can be shared and used in later parts of the project. This could be done by the project team and, as an extra step, validated by stakeholders who were involved in the consultation process. </a:t>
            </a: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28" name="TextBox 27"/>
          <p:cNvSpPr txBox="1"/>
          <p:nvPr/>
        </p:nvSpPr>
        <p:spPr>
          <a:xfrm>
            <a:off x="6929340" y="684642"/>
            <a:ext cx="4773679" cy="236988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a:t>
            </a:r>
            <a:r>
              <a:rPr lang="en-US" sz="1200" dirty="0">
                <a:latin typeface="Oriya Sangam MN" charset="0"/>
                <a:ea typeface="Oriya Sangam MN" charset="0"/>
                <a:cs typeface="Oriya Sangam MN" charset="0"/>
              </a:rPr>
              <a:t>: Synthesis could be done in stages. It might start with a collaborative session where project leaders get together to sift through information, before dividing up tasks.</a:t>
            </a:r>
          </a:p>
          <a:p>
            <a:pPr marL="285750" indent="-285750">
              <a:buFont typeface="Arial" charset="0"/>
              <a:buChar char="•"/>
            </a:pPr>
            <a:r>
              <a:rPr lang="en-CA" sz="1200" b="1" dirty="0">
                <a:latin typeface="Oriya Sangam MN" charset="0"/>
                <a:ea typeface="Oriya Sangam MN" charset="0"/>
                <a:cs typeface="Oriya Sangam MN" charset="0"/>
              </a:rPr>
              <a:t>Method</a:t>
            </a:r>
            <a:r>
              <a:rPr lang="en-CA" sz="1200" dirty="0">
                <a:latin typeface="Oriya Sangam MN" charset="0"/>
                <a:ea typeface="Oriya Sangam MN" charset="0"/>
                <a:cs typeface="Oriya Sangam MN" charset="0"/>
              </a:rPr>
              <a:t>: </a:t>
            </a:r>
          </a:p>
          <a:p>
            <a:pPr marL="742950" lvl="1" indent="-285750">
              <a:buFont typeface="Courier New" charset="0"/>
              <a:buChar char="o"/>
            </a:pPr>
            <a:r>
              <a:rPr lang="en-CA" sz="1200" dirty="0">
                <a:latin typeface="Oriya Sangam MN" charset="0"/>
                <a:ea typeface="Oriya Sangam MN" charset="0"/>
                <a:cs typeface="Oriya Sangam MN" charset="0"/>
              </a:rPr>
              <a:t>Look at all the materials and notes </a:t>
            </a:r>
          </a:p>
          <a:p>
            <a:pPr marL="742950" lvl="1" indent="-285750">
              <a:buFont typeface="Courier New" charset="0"/>
              <a:buChar char="o"/>
            </a:pPr>
            <a:r>
              <a:rPr lang="en-CA" sz="1200" dirty="0">
                <a:latin typeface="Oriya Sangam MN" charset="0"/>
                <a:ea typeface="Oriya Sangam MN" charset="0"/>
                <a:cs typeface="Oriya Sangam MN" charset="0"/>
              </a:rPr>
              <a:t>Look for key insights, patterns</a:t>
            </a:r>
          </a:p>
          <a:p>
            <a:pPr marL="742950" lvl="1" indent="-285750">
              <a:buFont typeface="Courier New" charset="0"/>
              <a:buChar char="o"/>
            </a:pPr>
            <a:r>
              <a:rPr lang="en-CA" sz="1200" dirty="0">
                <a:latin typeface="Oriya Sangam MN" charset="0"/>
                <a:ea typeface="Oriya Sangam MN" charset="0"/>
                <a:cs typeface="Oriya Sangam MN" charset="0"/>
              </a:rPr>
              <a:t>Categorize and prioritize information</a:t>
            </a:r>
          </a:p>
          <a:p>
            <a:pPr marL="742950" lvl="1" indent="-285750">
              <a:buFont typeface="Courier New" charset="0"/>
              <a:buChar char="o"/>
            </a:pPr>
            <a:r>
              <a:rPr lang="en-CA" sz="1200" dirty="0">
                <a:latin typeface="Oriya Sangam MN" charset="0"/>
                <a:ea typeface="Oriya Sangam MN" charset="0"/>
                <a:cs typeface="Oriya Sangam MN" charset="0"/>
              </a:rPr>
              <a:t>Summarize into guiding document(s)</a:t>
            </a:r>
          </a:p>
          <a:p>
            <a:pPr marL="742950" lvl="1" indent="-285750">
              <a:buFont typeface="Courier New" charset="0"/>
              <a:buChar char="o"/>
            </a:pPr>
            <a:r>
              <a:rPr lang="en-CA" sz="1200" dirty="0">
                <a:latin typeface="Oriya Sangam MN" charset="0"/>
                <a:ea typeface="Oriya Sangam MN" charset="0"/>
                <a:cs typeface="Oriya Sangam MN" charset="0"/>
              </a:rPr>
              <a:t>Validate with stakeholders</a:t>
            </a:r>
            <a:endParaRPr lang="en-US" sz="1200" dirty="0">
              <a:latin typeface="Oriya Sangam MN" charset="0"/>
              <a:ea typeface="Oriya Sangam MN" charset="0"/>
              <a:cs typeface="Oriya Sangam MN" charset="0"/>
            </a:endParaRPr>
          </a:p>
        </p:txBody>
      </p:sp>
      <p:sp>
        <p:nvSpPr>
          <p:cNvPr id="29" name="Rectangle 28"/>
          <p:cNvSpPr/>
          <p:nvPr/>
        </p:nvSpPr>
        <p:spPr>
          <a:xfrm>
            <a:off x="6984569" y="3616220"/>
            <a:ext cx="4369230" cy="1569660"/>
          </a:xfrm>
          <a:prstGeom prst="rect">
            <a:avLst/>
          </a:prstGeom>
        </p:spPr>
        <p:txBody>
          <a:bodyPr wrap="square">
            <a:spAutoFit/>
          </a:bodyPr>
          <a:lstStyle/>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A summary of the problems with the current state and what people need or want</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A mission statement and list of guiding principles: What are the goals? What are the values that guide us?</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A definition of “home” and inclusivity</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A list of parties who are interested in the project or wish to be involved</a:t>
            </a:r>
          </a:p>
        </p:txBody>
      </p:sp>
      <p:pic>
        <p:nvPicPr>
          <p:cNvPr id="21" name="Picture 20" descr="A picture containing food&#10;&#10;Description automatically generated">
            <a:extLst>
              <a:ext uri="{FF2B5EF4-FFF2-40B4-BE49-F238E27FC236}">
                <a16:creationId xmlns:a16="http://schemas.microsoft.com/office/drawing/2014/main" id="{3E4AD058-CF16-4C4D-8210-C8A48883AA1D}"/>
              </a:ext>
            </a:extLst>
          </p:cNvPr>
          <p:cNvPicPr>
            <a:picLocks noChangeAspect="1"/>
          </p:cNvPicPr>
          <p:nvPr/>
        </p:nvPicPr>
        <p:blipFill>
          <a:blip r:embed="rId4"/>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739182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80227" y="2399492"/>
            <a:ext cx="2088843" cy="307777"/>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Vision and Concept</a:t>
            </a:r>
          </a:p>
        </p:txBody>
      </p:sp>
      <p:cxnSp>
        <p:nvCxnSpPr>
          <p:cNvPr id="18" name="Straight Connector 17"/>
          <p:cNvCxnSpPr/>
          <p:nvPr/>
        </p:nvCxnSpPr>
        <p:spPr>
          <a:xfrm>
            <a:off x="1162442" y="284250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08200" y="3422969"/>
            <a:ext cx="1780735" cy="892552"/>
          </a:xfrm>
          <a:prstGeom prst="rect">
            <a:avLst/>
          </a:prstGeom>
          <a:noFill/>
        </p:spPr>
        <p:txBody>
          <a:bodyPr wrap="square" rtlCol="0">
            <a:spAutoFit/>
          </a:bodyPr>
          <a:lstStyle/>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200" dirty="0"/>
          </a:p>
        </p:txBody>
      </p:sp>
      <p:cxnSp>
        <p:nvCxnSpPr>
          <p:cNvPr id="20" name="Straight Connector 19"/>
          <p:cNvCxnSpPr/>
          <p:nvPr/>
        </p:nvCxnSpPr>
        <p:spPr>
          <a:xfrm>
            <a:off x="3169070" y="284250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20389" y="287981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91593" y="2879813"/>
            <a:ext cx="2004265" cy="3046988"/>
          </a:xfrm>
          <a:prstGeom prst="rect">
            <a:avLst/>
          </a:prstGeom>
          <a:noFill/>
        </p:spPr>
        <p:txBody>
          <a:bodyPr wrap="square" rtlCol="0">
            <a:spAutoFit/>
          </a:bodyPr>
          <a:lstStyle/>
          <a:p>
            <a:r>
              <a:rPr lang="en-US" sz="1200" dirty="0">
                <a:latin typeface="Oriya Sangam MN" charset="0"/>
                <a:ea typeface="Oriya Sangam MN" charset="0"/>
                <a:cs typeface="Oriya Sangam MN" charset="0"/>
              </a:rPr>
              <a:t>Using the synthesis of insights and guiding principles, begin working on solidifying the project vision. Holding a visioning session that brings together various stakeholders can help with narrowing in on a cohesive vision. A clear vision will also speak to developers and help them understand the needs of the organization.</a:t>
            </a:r>
          </a:p>
        </p:txBody>
      </p:sp>
      <p:sp>
        <p:nvSpPr>
          <p:cNvPr id="37" name="Rectangle 36"/>
          <p:cNvSpPr/>
          <p:nvPr/>
        </p:nvSpPr>
        <p:spPr>
          <a:xfrm>
            <a:off x="1030302" y="1320169"/>
            <a:ext cx="2047154" cy="51589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78694" y="1321891"/>
            <a:ext cx="2047154" cy="51589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17632" y="1323928"/>
            <a:ext cx="2047154" cy="515687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ge result for bullseye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467" y="1446339"/>
            <a:ext cx="853440" cy="85344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132706" y="2319283"/>
            <a:ext cx="1908175" cy="52322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Research Potential Partners</a:t>
            </a:r>
          </a:p>
        </p:txBody>
      </p:sp>
      <p:sp>
        <p:nvSpPr>
          <p:cNvPr id="40" name="TextBox 39"/>
          <p:cNvSpPr txBox="1"/>
          <p:nvPr/>
        </p:nvSpPr>
        <p:spPr>
          <a:xfrm>
            <a:off x="3114088" y="2879813"/>
            <a:ext cx="1985774" cy="3600986"/>
          </a:xfrm>
          <a:prstGeom prst="rect">
            <a:avLst/>
          </a:prstGeom>
          <a:noFill/>
        </p:spPr>
        <p:txBody>
          <a:bodyPr wrap="square" rtlCol="0">
            <a:spAutoFit/>
          </a:bodyPr>
          <a:lstStyle/>
          <a:p>
            <a:r>
              <a:rPr lang="en-US" sz="1200" dirty="0">
                <a:latin typeface="Oriya Sangam MN" charset="0"/>
                <a:ea typeface="Oriya Sangam MN" charset="0"/>
                <a:cs typeface="Oriya Sangam MN" charset="0"/>
              </a:rPr>
              <a:t>The organization should begin thinking about the kinds of partners they would want to work with. There can be advantages and disadvantages to working with a for-profit vs. a non-profit developer, or a small vs. a large developer. Consider the qualities that are important in a partnership, such as the developer’s reputation, and begin to identify potential candidates that fit the description.</a:t>
            </a:r>
            <a:endParaRPr lang="en-US" sz="1200" dirty="0"/>
          </a:p>
        </p:txBody>
      </p:sp>
      <p:sp>
        <p:nvSpPr>
          <p:cNvPr id="46" name="TextBox 45"/>
          <p:cNvSpPr txBox="1"/>
          <p:nvPr/>
        </p:nvSpPr>
        <p:spPr>
          <a:xfrm>
            <a:off x="5235142" y="2402173"/>
            <a:ext cx="1816489"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Value Proposition</a:t>
            </a:r>
          </a:p>
        </p:txBody>
      </p:sp>
      <p:sp>
        <p:nvSpPr>
          <p:cNvPr id="47" name="TextBox 46"/>
          <p:cNvSpPr txBox="1"/>
          <p:nvPr/>
        </p:nvSpPr>
        <p:spPr>
          <a:xfrm>
            <a:off x="5174616" y="2963961"/>
            <a:ext cx="1891538" cy="2308324"/>
          </a:xfrm>
          <a:prstGeom prst="rect">
            <a:avLst/>
          </a:prstGeom>
          <a:noFill/>
        </p:spPr>
        <p:txBody>
          <a:bodyPr wrap="square" rtlCol="0">
            <a:spAutoFit/>
          </a:bodyPr>
          <a:lstStyle/>
          <a:p>
            <a:r>
              <a:rPr lang="en-US" sz="1200" dirty="0">
                <a:latin typeface="Oriya Sangam MN" charset="0"/>
                <a:ea typeface="Oriya Sangam MN" charset="0"/>
                <a:cs typeface="Oriya Sangam MN" charset="0"/>
              </a:rPr>
              <a:t>In every good partnership, there are gives and gets. As an organization, a good exercise is to consider the value you bring to a project as a partner. Explore different roles that the organization could take on, both during development and post-occupancy.</a:t>
            </a:r>
          </a:p>
        </p:txBody>
      </p:sp>
      <p:sp>
        <p:nvSpPr>
          <p:cNvPr id="51" name="Rectangle 50"/>
          <p:cNvSpPr/>
          <p:nvPr/>
        </p:nvSpPr>
        <p:spPr>
          <a:xfrm>
            <a:off x="7160725" y="1326360"/>
            <a:ext cx="2334672" cy="515443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flipH="1">
            <a:off x="3689889" y="1503086"/>
            <a:ext cx="750950" cy="750950"/>
          </a:xfrm>
          <a:prstGeom prst="rect">
            <a:avLst/>
          </a:prstGeom>
        </p:spPr>
      </p:pic>
      <p:pic>
        <p:nvPicPr>
          <p:cNvPr id="3" name="Picture 2"/>
          <p:cNvPicPr>
            <a:picLocks noChangeAspect="1"/>
          </p:cNvPicPr>
          <p:nvPr/>
        </p:nvPicPr>
        <p:blipFill>
          <a:blip r:embed="rId4"/>
          <a:stretch>
            <a:fillRect/>
          </a:stretch>
        </p:blipFill>
        <p:spPr>
          <a:xfrm>
            <a:off x="5633556" y="1357425"/>
            <a:ext cx="1051322" cy="1051322"/>
          </a:xfrm>
          <a:prstGeom prst="rect">
            <a:avLst/>
          </a:prstGeom>
        </p:spPr>
      </p:pic>
      <p:sp>
        <p:nvSpPr>
          <p:cNvPr id="52" name="TextBox 51"/>
          <p:cNvSpPr txBox="1"/>
          <p:nvPr/>
        </p:nvSpPr>
        <p:spPr>
          <a:xfrm>
            <a:off x="7288129" y="2404797"/>
            <a:ext cx="2056917" cy="307777"/>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Finding Opportunity</a:t>
            </a:r>
            <a:endParaRPr lang="en-US" sz="1200" b="1" dirty="0">
              <a:latin typeface="Oriya Sangam MN" charset="0"/>
              <a:ea typeface="Oriya Sangam MN" charset="0"/>
              <a:cs typeface="Oriya Sangam MN" charset="0"/>
            </a:endParaRPr>
          </a:p>
        </p:txBody>
      </p:sp>
      <p:cxnSp>
        <p:nvCxnSpPr>
          <p:cNvPr id="53" name="Straight Connector 52"/>
          <p:cNvCxnSpPr/>
          <p:nvPr/>
        </p:nvCxnSpPr>
        <p:spPr>
          <a:xfrm>
            <a:off x="7400319" y="287981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243723" y="2953737"/>
            <a:ext cx="2200491" cy="3231654"/>
          </a:xfrm>
          <a:prstGeom prst="rect">
            <a:avLst/>
          </a:prstGeom>
          <a:noFill/>
        </p:spPr>
        <p:txBody>
          <a:bodyPr wrap="square" rtlCol="0">
            <a:spAutoFit/>
          </a:bodyPr>
          <a:lstStyle/>
          <a:p>
            <a:r>
              <a:rPr lang="en-US" sz="1200" dirty="0">
                <a:latin typeface="Oriya Sangam MN" charset="0"/>
                <a:ea typeface="Oriya Sangam MN" charset="0"/>
                <a:cs typeface="Oriya Sangam MN" charset="0"/>
              </a:rPr>
              <a:t>Opportunities can come through active seeking and relationship building </a:t>
            </a:r>
            <a:r>
              <a:rPr lang="mr-IN" sz="1200" dirty="0">
                <a:latin typeface="Oriya Sangam MN" charset="0"/>
                <a:ea typeface="Oriya Sangam MN" charset="0"/>
                <a:cs typeface="Oriya Sangam MN" charset="0"/>
              </a:rPr>
              <a:t>–</a:t>
            </a:r>
            <a:r>
              <a:rPr lang="en-US" sz="1200" dirty="0">
                <a:latin typeface="Oriya Sangam MN" charset="0"/>
                <a:ea typeface="Oriya Sangam MN" charset="0"/>
                <a:cs typeface="Oriya Sangam MN" charset="0"/>
              </a:rPr>
              <a:t> or being ready when someone reaches out. It can be worthwhile to explore both strategies: contacting potential leads and staying up to date on new developments, as well as making prospective partners aware of your intent and having information at the ready. The ideal scenario is to be involved in a development as early as possible. </a:t>
            </a:r>
            <a:endParaRPr lang="en-US" sz="1200" dirty="0"/>
          </a:p>
        </p:txBody>
      </p:sp>
      <p:pic>
        <p:nvPicPr>
          <p:cNvPr id="5" name="Picture 4"/>
          <p:cNvPicPr>
            <a:picLocks noChangeAspect="1"/>
          </p:cNvPicPr>
          <p:nvPr/>
        </p:nvPicPr>
        <p:blipFill>
          <a:blip r:embed="rId5"/>
          <a:stretch>
            <a:fillRect/>
          </a:stretch>
        </p:blipFill>
        <p:spPr>
          <a:xfrm>
            <a:off x="7934341" y="1508589"/>
            <a:ext cx="791500" cy="791500"/>
          </a:xfrm>
          <a:prstGeom prst="rect">
            <a:avLst/>
          </a:prstGeom>
        </p:spPr>
      </p:pic>
      <p:sp>
        <p:nvSpPr>
          <p:cNvPr id="63" name="Rectangle 62"/>
          <p:cNvSpPr/>
          <p:nvPr/>
        </p:nvSpPr>
        <p:spPr>
          <a:xfrm>
            <a:off x="1033541" y="636270"/>
            <a:ext cx="4952731" cy="558800"/>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entagon 63"/>
          <p:cNvSpPr/>
          <p:nvPr/>
        </p:nvSpPr>
        <p:spPr>
          <a:xfrm>
            <a:off x="1033541" y="636270"/>
            <a:ext cx="2344659" cy="5588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2 : Define</a:t>
            </a:r>
          </a:p>
        </p:txBody>
      </p:sp>
      <p:sp>
        <p:nvSpPr>
          <p:cNvPr id="66" name="TextBox 65"/>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sp>
        <p:nvSpPr>
          <p:cNvPr id="4" name="Slide Number Placeholder 3"/>
          <p:cNvSpPr>
            <a:spLocks noGrp="1"/>
          </p:cNvSpPr>
          <p:nvPr>
            <p:ph type="sldNum" sz="quarter" idx="12"/>
          </p:nvPr>
        </p:nvSpPr>
        <p:spPr>
          <a:xfrm>
            <a:off x="6973989" y="6479075"/>
            <a:ext cx="4370454" cy="365125"/>
          </a:xfrm>
        </p:spPr>
        <p:txBody>
          <a:bodyPr/>
          <a:lstStyle/>
          <a:p>
            <a:r>
              <a:rPr lang="en-US" sz="800" dirty="0"/>
              <a:t>Canadian Association for Community Living |  Inclusive Housing Toolkit #1 | </a:t>
            </a:r>
            <a:fld id="{0ECC8AB7-EC8A-0742-88D4-A0FD04CAACC7}" type="slidenum">
              <a:rPr lang="en-US" sz="800" smtClean="0"/>
              <a:t>11</a:t>
            </a:fld>
            <a:endParaRPr lang="en-US" sz="800" dirty="0"/>
          </a:p>
        </p:txBody>
      </p:sp>
      <p:sp>
        <p:nvSpPr>
          <p:cNvPr id="35" name="Rectangle 34">
            <a:hlinkClick r:id="rId6" action="ppaction://hlinksldjump"/>
            <a:extLst>
              <a:ext uri="{FF2B5EF4-FFF2-40B4-BE49-F238E27FC236}">
                <a16:creationId xmlns:a16="http://schemas.microsoft.com/office/drawing/2014/main" id="{5FFCD752-61B1-3646-9775-F34204C3FD03}"/>
              </a:ext>
            </a:extLst>
          </p:cNvPr>
          <p:cNvSpPr/>
          <p:nvPr/>
        </p:nvSpPr>
        <p:spPr>
          <a:xfrm>
            <a:off x="2623574" y="6051469"/>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F083CFA0-63B1-3547-B79D-ED51A4E7D5D1}"/>
              </a:ext>
            </a:extLst>
          </p:cNvPr>
          <p:cNvPicPr>
            <a:picLocks noChangeAspect="1"/>
          </p:cNvPicPr>
          <p:nvPr/>
        </p:nvPicPr>
        <p:blipFill>
          <a:blip r:embed="rId7"/>
          <a:stretch>
            <a:fillRect/>
          </a:stretch>
        </p:blipFill>
        <p:spPr>
          <a:xfrm>
            <a:off x="2710955" y="6150143"/>
            <a:ext cx="273059" cy="273059"/>
          </a:xfrm>
          <a:prstGeom prst="rect">
            <a:avLst/>
          </a:prstGeom>
          <a:solidFill>
            <a:srgbClr val="00B0F0"/>
          </a:solidFill>
        </p:spPr>
      </p:pic>
      <p:sp>
        <p:nvSpPr>
          <p:cNvPr id="41" name="Rectangle 40">
            <a:hlinkClick r:id="rId6" action="ppaction://hlinksldjump"/>
            <a:extLst>
              <a:ext uri="{FF2B5EF4-FFF2-40B4-BE49-F238E27FC236}">
                <a16:creationId xmlns:a16="http://schemas.microsoft.com/office/drawing/2014/main" id="{D24AE6F7-96A6-B548-A725-3C6A7EA2C5ED}"/>
              </a:ext>
            </a:extLst>
          </p:cNvPr>
          <p:cNvSpPr/>
          <p:nvPr/>
        </p:nvSpPr>
        <p:spPr>
          <a:xfrm>
            <a:off x="6708488" y="6044008"/>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31419608-4085-2447-BACA-DE44BF6A15CB}"/>
              </a:ext>
            </a:extLst>
          </p:cNvPr>
          <p:cNvPicPr>
            <a:picLocks noChangeAspect="1"/>
          </p:cNvPicPr>
          <p:nvPr/>
        </p:nvPicPr>
        <p:blipFill>
          <a:blip r:embed="rId7"/>
          <a:stretch>
            <a:fillRect/>
          </a:stretch>
        </p:blipFill>
        <p:spPr>
          <a:xfrm>
            <a:off x="6824883" y="6141926"/>
            <a:ext cx="273059" cy="273059"/>
          </a:xfrm>
          <a:prstGeom prst="rect">
            <a:avLst/>
          </a:prstGeom>
          <a:solidFill>
            <a:srgbClr val="00B0F0"/>
          </a:solidFill>
        </p:spPr>
      </p:pic>
      <p:sp>
        <p:nvSpPr>
          <p:cNvPr id="60" name="Rectangle 59">
            <a:extLst>
              <a:ext uri="{FF2B5EF4-FFF2-40B4-BE49-F238E27FC236}">
                <a16:creationId xmlns:a16="http://schemas.microsoft.com/office/drawing/2014/main" id="{194DDB54-AD53-2746-BC15-7ADFAB3F6D7B}"/>
              </a:ext>
            </a:extLst>
          </p:cNvPr>
          <p:cNvSpPr/>
          <p:nvPr/>
        </p:nvSpPr>
        <p:spPr>
          <a:xfrm>
            <a:off x="9495397" y="1328570"/>
            <a:ext cx="2047154" cy="51522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1233654-EA1B-944F-85E7-DDE03A021471}"/>
              </a:ext>
            </a:extLst>
          </p:cNvPr>
          <p:cNvSpPr txBox="1"/>
          <p:nvPr/>
        </p:nvSpPr>
        <p:spPr>
          <a:xfrm>
            <a:off x="9622590" y="2314867"/>
            <a:ext cx="1721853" cy="523220"/>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Governance Structure</a:t>
            </a:r>
            <a:endParaRPr lang="en-US" sz="1200" b="1" dirty="0">
              <a:latin typeface="Oriya Sangam MN" charset="0"/>
              <a:ea typeface="Oriya Sangam MN" charset="0"/>
              <a:cs typeface="Oriya Sangam MN" charset="0"/>
            </a:endParaRPr>
          </a:p>
        </p:txBody>
      </p:sp>
      <p:cxnSp>
        <p:nvCxnSpPr>
          <p:cNvPr id="62" name="Straight Connector 61">
            <a:extLst>
              <a:ext uri="{FF2B5EF4-FFF2-40B4-BE49-F238E27FC236}">
                <a16:creationId xmlns:a16="http://schemas.microsoft.com/office/drawing/2014/main" id="{ECB391E4-2DCD-2040-ACF9-6BEF38A1D7A1}"/>
              </a:ext>
            </a:extLst>
          </p:cNvPr>
          <p:cNvCxnSpPr>
            <a:cxnSpLocks/>
          </p:cNvCxnSpPr>
          <p:nvPr/>
        </p:nvCxnSpPr>
        <p:spPr>
          <a:xfrm>
            <a:off x="9690822" y="2906847"/>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6BD3426-192A-884B-A593-E29672E2652D}"/>
              </a:ext>
            </a:extLst>
          </p:cNvPr>
          <p:cNvSpPr txBox="1"/>
          <p:nvPr/>
        </p:nvSpPr>
        <p:spPr>
          <a:xfrm>
            <a:off x="9573597" y="3021883"/>
            <a:ext cx="1917771" cy="3046988"/>
          </a:xfrm>
          <a:prstGeom prst="rect">
            <a:avLst/>
          </a:prstGeom>
          <a:noFill/>
        </p:spPr>
        <p:txBody>
          <a:bodyPr wrap="square" rtlCol="0">
            <a:spAutoFit/>
          </a:bodyPr>
          <a:lstStyle/>
          <a:p>
            <a:r>
              <a:rPr lang="en-US" sz="1200" dirty="0">
                <a:latin typeface="Oriya Sangam MN" charset="0"/>
                <a:ea typeface="Oriya Sangam MN" charset="0"/>
                <a:cs typeface="Oriya Sangam MN" charset="0"/>
              </a:rPr>
              <a:t>When a suitable development partner has been found, it is important to sign a memorandum of understanding, which formalizes the relationship between the organization and the developer. This document should outline which party will be responsible for which aspects of the process and prevent surprises later. </a:t>
            </a:r>
          </a:p>
        </p:txBody>
      </p:sp>
      <p:pic>
        <p:nvPicPr>
          <p:cNvPr id="68" name="Picture 67">
            <a:extLst>
              <a:ext uri="{FF2B5EF4-FFF2-40B4-BE49-F238E27FC236}">
                <a16:creationId xmlns:a16="http://schemas.microsoft.com/office/drawing/2014/main" id="{A55F5001-AE84-4E48-995A-B3D70BAEDE80}"/>
              </a:ext>
            </a:extLst>
          </p:cNvPr>
          <p:cNvPicPr>
            <a:picLocks noChangeAspect="1"/>
          </p:cNvPicPr>
          <p:nvPr/>
        </p:nvPicPr>
        <p:blipFill>
          <a:blip r:embed="rId8"/>
          <a:stretch>
            <a:fillRect/>
          </a:stretch>
        </p:blipFill>
        <p:spPr>
          <a:xfrm>
            <a:off x="9934767" y="1432787"/>
            <a:ext cx="1153748" cy="943103"/>
          </a:xfrm>
          <a:prstGeom prst="rect">
            <a:avLst/>
          </a:prstGeom>
        </p:spPr>
      </p:pic>
      <p:pic>
        <p:nvPicPr>
          <p:cNvPr id="55" name="Picture 54" descr="A picture containing food&#10;&#10;Description automatically generated">
            <a:extLst>
              <a:ext uri="{FF2B5EF4-FFF2-40B4-BE49-F238E27FC236}">
                <a16:creationId xmlns:a16="http://schemas.microsoft.com/office/drawing/2014/main" id="{E5A86202-2201-F34F-8F8D-3E758AE99DB6}"/>
              </a:ext>
            </a:extLst>
          </p:cNvPr>
          <p:cNvPicPr>
            <a:picLocks noChangeAspect="1"/>
          </p:cNvPicPr>
          <p:nvPr/>
        </p:nvPicPr>
        <p:blipFill>
          <a:blip r:embed="rId9"/>
          <a:stretch>
            <a:fillRect/>
          </a:stretch>
        </p:blipFill>
        <p:spPr>
          <a:xfrm>
            <a:off x="11344443" y="6417860"/>
            <a:ext cx="661229" cy="448631"/>
          </a:xfrm>
          <a:prstGeom prst="rect">
            <a:avLst/>
          </a:prstGeom>
        </p:spPr>
      </p:pic>
      <p:sp>
        <p:nvSpPr>
          <p:cNvPr id="44" name="Rectangle 43">
            <a:hlinkClick r:id="rId6" action="ppaction://hlinksldjump"/>
            <a:extLst>
              <a:ext uri="{FF2B5EF4-FFF2-40B4-BE49-F238E27FC236}">
                <a16:creationId xmlns:a16="http://schemas.microsoft.com/office/drawing/2014/main" id="{E8221F64-8744-F643-B597-C071384BBC4D}"/>
              </a:ext>
            </a:extLst>
          </p:cNvPr>
          <p:cNvSpPr/>
          <p:nvPr/>
        </p:nvSpPr>
        <p:spPr>
          <a:xfrm>
            <a:off x="9044640" y="6044008"/>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BF5FFCE0-DDE0-0345-A1B1-3655AC3B1A85}"/>
              </a:ext>
            </a:extLst>
          </p:cNvPr>
          <p:cNvPicPr>
            <a:picLocks noChangeAspect="1"/>
          </p:cNvPicPr>
          <p:nvPr/>
        </p:nvPicPr>
        <p:blipFill>
          <a:blip r:embed="rId10"/>
          <a:srcRect/>
          <a:stretch/>
        </p:blipFill>
        <p:spPr>
          <a:xfrm>
            <a:off x="9144996" y="6162398"/>
            <a:ext cx="273059" cy="219660"/>
          </a:xfrm>
          <a:prstGeom prst="rect">
            <a:avLst/>
          </a:prstGeom>
          <a:noFill/>
        </p:spPr>
      </p:pic>
    </p:spTree>
    <p:extLst>
      <p:ext uri="{BB962C8B-B14F-4D97-AF65-F5344CB8AC3E}">
        <p14:creationId xmlns:p14="http://schemas.microsoft.com/office/powerpoint/2010/main" val="2065043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69142" y="6356350"/>
            <a:ext cx="4384658" cy="365125"/>
          </a:xfrm>
        </p:spPr>
        <p:txBody>
          <a:bodyPr/>
          <a:lstStyle/>
          <a:p>
            <a:r>
              <a:rPr lang="en-US" sz="800" dirty="0"/>
              <a:t>Canadian Association for Community Living |  Inclusive Housing Toolkit #1 | </a:t>
            </a:r>
            <a:fld id="{0ECC8AB7-EC8A-0742-88D4-A0FD04CAACC7}" type="slidenum">
              <a:rPr lang="en-US" sz="800" smtClean="0"/>
              <a:t>12</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13483" y="771118"/>
            <a:ext cx="3780250"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Vision and Concept</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69448AF-3DF3-654D-A3C8-099A52CA315B}"/>
              </a:ext>
            </a:extLst>
          </p:cNvPr>
          <p:cNvSpPr/>
          <p:nvPr/>
        </p:nvSpPr>
        <p:spPr>
          <a:xfrm>
            <a:off x="1009665"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1211658-E6CC-054B-BA9E-EE51CBCE400A}"/>
              </a:ext>
            </a:extLst>
          </p:cNvPr>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Define</a:t>
            </a:r>
          </a:p>
        </p:txBody>
      </p:sp>
      <p:pic>
        <p:nvPicPr>
          <p:cNvPr id="16" name="Picture 15">
            <a:extLst>
              <a:ext uri="{FF2B5EF4-FFF2-40B4-BE49-F238E27FC236}">
                <a16:creationId xmlns:a16="http://schemas.microsoft.com/office/drawing/2014/main" id="{B248F776-4189-9845-934A-C00CBB816FB1}"/>
              </a:ext>
            </a:extLst>
          </p:cNvPr>
          <p:cNvPicPr>
            <a:picLocks noChangeAspect="1"/>
          </p:cNvPicPr>
          <p:nvPr/>
        </p:nvPicPr>
        <p:blipFill>
          <a:blip r:embed="rId3"/>
          <a:stretch>
            <a:fillRect/>
          </a:stretch>
        </p:blipFill>
        <p:spPr>
          <a:xfrm>
            <a:off x="1615339" y="1256031"/>
            <a:ext cx="194818" cy="194818"/>
          </a:xfrm>
          <a:prstGeom prst="rect">
            <a:avLst/>
          </a:prstGeom>
          <a:solidFill>
            <a:srgbClr val="00B0F0"/>
          </a:solidFill>
        </p:spPr>
      </p:pic>
      <p:pic>
        <p:nvPicPr>
          <p:cNvPr id="17" name="Picture 16" descr="mage result for bullseye icon">
            <a:extLst>
              <a:ext uri="{FF2B5EF4-FFF2-40B4-BE49-F238E27FC236}">
                <a16:creationId xmlns:a16="http://schemas.microsoft.com/office/drawing/2014/main" id="{3640B94F-A262-0543-94AE-FCA480F0C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365" y="1835272"/>
            <a:ext cx="1740540" cy="17405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A4B2293-0E5C-4F49-80AB-D1E698BFC54A}"/>
              </a:ext>
            </a:extLst>
          </p:cNvPr>
          <p:cNvSpPr txBox="1"/>
          <p:nvPr/>
        </p:nvSpPr>
        <p:spPr>
          <a:xfrm>
            <a:off x="6929340" y="3236122"/>
            <a:ext cx="1549846" cy="276999"/>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Sample Topics</a:t>
            </a:r>
          </a:p>
        </p:txBody>
      </p:sp>
      <p:sp>
        <p:nvSpPr>
          <p:cNvPr id="28" name="Rectangle 27">
            <a:extLst>
              <a:ext uri="{FF2B5EF4-FFF2-40B4-BE49-F238E27FC236}">
                <a16:creationId xmlns:a16="http://schemas.microsoft.com/office/drawing/2014/main" id="{9AD87942-2ADB-9743-B8B8-9AA450BC8BDF}"/>
              </a:ext>
            </a:extLst>
          </p:cNvPr>
          <p:cNvSpPr/>
          <p:nvPr/>
        </p:nvSpPr>
        <p:spPr>
          <a:xfrm>
            <a:off x="6935323" y="3516790"/>
            <a:ext cx="4482869" cy="236822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9" name="Rectangle 28">
            <a:extLst>
              <a:ext uri="{FF2B5EF4-FFF2-40B4-BE49-F238E27FC236}">
                <a16:creationId xmlns:a16="http://schemas.microsoft.com/office/drawing/2014/main" id="{6EDF44D8-F021-1C43-9744-0E66812CCB31}"/>
              </a:ext>
            </a:extLst>
          </p:cNvPr>
          <p:cNvSpPr/>
          <p:nvPr/>
        </p:nvSpPr>
        <p:spPr>
          <a:xfrm>
            <a:off x="6984433" y="3691941"/>
            <a:ext cx="4384647" cy="2123658"/>
          </a:xfrm>
          <a:prstGeom prst="rect">
            <a:avLst/>
          </a:prstGeom>
        </p:spPr>
        <p:txBody>
          <a:bodyPr wrap="square">
            <a:spAutoFit/>
          </a:bodyPr>
          <a:lstStyle/>
          <a:p>
            <a:pPr marL="228600" indent="-228600">
              <a:buFont typeface="+mj-lt"/>
              <a:buAutoNum type="arabicPeriod"/>
            </a:pPr>
            <a:r>
              <a:rPr lang="en-US" sz="1200" b="1" dirty="0">
                <a:solidFill>
                  <a:srgbClr val="00B0F0"/>
                </a:solidFill>
                <a:latin typeface="Oriya Sangam MN" charset="0"/>
                <a:ea typeface="Oriya Sangam MN" charset="0"/>
                <a:cs typeface="Oriya Sangam MN" charset="0"/>
              </a:rPr>
              <a:t>Physical Building</a:t>
            </a:r>
            <a:r>
              <a:rPr lang="en-US" sz="1200" dirty="0">
                <a:solidFill>
                  <a:srgbClr val="00B0F0"/>
                </a:solidFill>
                <a:latin typeface="Oriya Sangam MN" charset="0"/>
                <a:ea typeface="Oriya Sangam MN" charset="0"/>
                <a:cs typeface="Oriya Sangam MN" charset="0"/>
              </a:rPr>
              <a:t>: location, number of units, number of bedrooms per unit, unit features, amenity spaces, outdoor spaces, proximity to supports and services</a:t>
            </a:r>
          </a:p>
          <a:p>
            <a:pPr marL="228600" indent="-228600">
              <a:buFont typeface="+mj-lt"/>
              <a:buAutoNum type="arabicPeriod"/>
            </a:pPr>
            <a:r>
              <a:rPr lang="en-US" sz="1200" b="1" dirty="0">
                <a:solidFill>
                  <a:srgbClr val="00B0F0"/>
                </a:solidFill>
                <a:latin typeface="Oriya Sangam MN" charset="0"/>
                <a:ea typeface="Oriya Sangam MN" charset="0"/>
                <a:cs typeface="Oriya Sangam MN" charset="0"/>
              </a:rPr>
              <a:t>Tenure and Cost</a:t>
            </a:r>
            <a:r>
              <a:rPr lang="en-US" sz="1200" dirty="0">
                <a:solidFill>
                  <a:srgbClr val="00B0F0"/>
                </a:solidFill>
                <a:latin typeface="Oriya Sangam MN" charset="0"/>
                <a:ea typeface="Oriya Sangam MN" charset="0"/>
                <a:cs typeface="Oriya Sangam MN" charset="0"/>
              </a:rPr>
              <a:t>:</a:t>
            </a:r>
            <a:r>
              <a:rPr lang="en-US" sz="1200" b="1" dirty="0">
                <a:solidFill>
                  <a:srgbClr val="00B0F0"/>
                </a:solidFill>
                <a:latin typeface="Oriya Sangam MN" charset="0"/>
                <a:ea typeface="Oriya Sangam MN" charset="0"/>
                <a:cs typeface="Oriya Sangam MN" charset="0"/>
              </a:rPr>
              <a:t> </a:t>
            </a:r>
            <a:r>
              <a:rPr lang="en-US" sz="1200" dirty="0">
                <a:solidFill>
                  <a:srgbClr val="00B0F0"/>
                </a:solidFill>
                <a:latin typeface="Oriya Sangam MN" charset="0"/>
                <a:ea typeface="Oriya Sangam MN" charset="0"/>
                <a:cs typeface="Oriya Sangam MN" charset="0"/>
              </a:rPr>
              <a:t>tenure model (ownership, life lease, rental), proportion of units for people with disabilities, affordability levels</a:t>
            </a:r>
          </a:p>
          <a:p>
            <a:pPr marL="228600" indent="-228600">
              <a:buFont typeface="+mj-lt"/>
              <a:buAutoNum type="arabicPeriod"/>
            </a:pPr>
            <a:r>
              <a:rPr lang="en-US" sz="1200" b="1" dirty="0">
                <a:solidFill>
                  <a:srgbClr val="00B0F0"/>
                </a:solidFill>
                <a:latin typeface="Oriya Sangam MN" charset="0"/>
                <a:ea typeface="Oriya Sangam MN" charset="0"/>
                <a:cs typeface="Oriya Sangam MN" charset="0"/>
              </a:rPr>
              <a:t>Supports and Services</a:t>
            </a:r>
            <a:r>
              <a:rPr lang="en-US" sz="1200" dirty="0">
                <a:solidFill>
                  <a:srgbClr val="00B0F0"/>
                </a:solidFill>
                <a:latin typeface="Oriya Sangam MN" charset="0"/>
                <a:ea typeface="Oriya Sangam MN" charset="0"/>
                <a:cs typeface="Oriya Sangam MN" charset="0"/>
              </a:rPr>
              <a:t>: what kinds of supports, roles in the building, partners, community benefits</a:t>
            </a:r>
          </a:p>
          <a:p>
            <a:pPr marL="228600" indent="-228600">
              <a:buFont typeface="+mj-lt"/>
              <a:buAutoNum type="arabicPeriod"/>
            </a:pPr>
            <a:r>
              <a:rPr lang="en-US" sz="1200" b="1" dirty="0">
                <a:solidFill>
                  <a:srgbClr val="00B0F0"/>
                </a:solidFill>
                <a:latin typeface="Oriya Sangam MN" charset="0"/>
                <a:ea typeface="Oriya Sangam MN" charset="0"/>
                <a:cs typeface="Oriya Sangam MN" charset="0"/>
              </a:rPr>
              <a:t>Inclusivity</a:t>
            </a:r>
            <a:r>
              <a:rPr lang="en-US" sz="1200" dirty="0">
                <a:solidFill>
                  <a:srgbClr val="00B0F0"/>
                </a:solidFill>
                <a:latin typeface="Oriya Sangam MN" charset="0"/>
                <a:ea typeface="Oriya Sangam MN" charset="0"/>
                <a:cs typeface="Oriya Sangam MN" charset="0"/>
              </a:rPr>
              <a:t>:</a:t>
            </a:r>
            <a:r>
              <a:rPr lang="en-US" sz="1200" b="1" dirty="0">
                <a:solidFill>
                  <a:srgbClr val="00B0F0"/>
                </a:solidFill>
                <a:latin typeface="Oriya Sangam MN" charset="0"/>
                <a:ea typeface="Oriya Sangam MN" charset="0"/>
                <a:cs typeface="Oriya Sangam MN" charset="0"/>
              </a:rPr>
              <a:t> </a:t>
            </a:r>
            <a:r>
              <a:rPr lang="en-US" sz="1200" dirty="0">
                <a:solidFill>
                  <a:srgbClr val="00B0F0"/>
                </a:solidFill>
                <a:latin typeface="Oriya Sangam MN" charset="0"/>
                <a:ea typeface="Oriya Sangam MN" charset="0"/>
                <a:cs typeface="Oriya Sangam MN" charset="0"/>
              </a:rPr>
              <a:t>How do we make sure the vision and concept aligns with our vision for inclusivity, overall accessibility, unit accessibility, dispersion of units</a:t>
            </a:r>
            <a:endParaRPr lang="en-US" sz="1200" b="1" dirty="0">
              <a:solidFill>
                <a:srgbClr val="00B0F0"/>
              </a:solidFill>
              <a:latin typeface="Oriya Sangam MN" charset="0"/>
              <a:ea typeface="Oriya Sangam MN" charset="0"/>
              <a:cs typeface="Oriya Sangam MN" charset="0"/>
            </a:endParaRPr>
          </a:p>
        </p:txBody>
      </p:sp>
      <p:sp>
        <p:nvSpPr>
          <p:cNvPr id="22" name="Rectangle 21"/>
          <p:cNvSpPr/>
          <p:nvPr/>
        </p:nvSpPr>
        <p:spPr>
          <a:xfrm>
            <a:off x="1020094" y="682752"/>
            <a:ext cx="2596624" cy="512318"/>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003766" y="3886567"/>
            <a:ext cx="4609613" cy="196977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2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Having a vision and concept that can be pursued is a tool to bring the project to life. The vision includes the scope of the project, the design criteria, and ideas of project components. Ideally, this process will involve participation from key stakeholders, as well as project leaders, to “co-design” the vision. A consultant might be brought on at this point to design, facilitate, and summarize the visioning sessions. </a:t>
            </a:r>
          </a:p>
        </p:txBody>
      </p:sp>
      <p:sp>
        <p:nvSpPr>
          <p:cNvPr id="24" name="TextBox 23"/>
          <p:cNvSpPr txBox="1"/>
          <p:nvPr/>
        </p:nvSpPr>
        <p:spPr>
          <a:xfrm>
            <a:off x="6929340" y="682752"/>
            <a:ext cx="4773679" cy="236988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CA" sz="1200" b="1" dirty="0">
                <a:latin typeface="Oriya Sangam MN" charset="0"/>
                <a:ea typeface="Oriya Sangam MN" charset="0"/>
                <a:cs typeface="Oriya Sangam MN" charset="0"/>
              </a:rPr>
              <a:t>Format: </a:t>
            </a:r>
            <a:r>
              <a:rPr lang="en-CA" sz="1200" dirty="0">
                <a:latin typeface="Oriya Sangam MN" charset="0"/>
                <a:ea typeface="Oriya Sangam MN" charset="0"/>
                <a:cs typeface="Oriya Sangam MN" charset="0"/>
              </a:rPr>
              <a:t>The visioning session could be a more hands-on workshop, with a balance of discussion and activities to help generate ideas for the vision.</a:t>
            </a:r>
          </a:p>
          <a:p>
            <a:pPr marL="285750" indent="-285750">
              <a:buFont typeface="Arial" charset="0"/>
              <a:buChar char="•"/>
            </a:pPr>
            <a:r>
              <a:rPr lang="en-CA" sz="1200" b="1" dirty="0">
                <a:latin typeface="Oriya Sangam MN" charset="0"/>
                <a:ea typeface="Oriya Sangam MN" charset="0"/>
                <a:cs typeface="Oriya Sangam MN" charset="0"/>
              </a:rPr>
              <a:t>Materials</a:t>
            </a:r>
            <a:r>
              <a:rPr lang="en-CA" sz="1200" dirty="0">
                <a:latin typeface="Oriya Sangam MN" charset="0"/>
                <a:ea typeface="Oriya Sangam MN" charset="0"/>
                <a:cs typeface="Oriya Sangam MN" charset="0"/>
              </a:rPr>
              <a:t>: Worksheets, synthesis materials (e.g. summary of needs, guiding principles), reference materials (e.g. best practices, an inclusivity guide)</a:t>
            </a:r>
          </a:p>
          <a:p>
            <a:pPr marL="285750" indent="-285750">
              <a:buFont typeface="Arial" charset="0"/>
              <a:buChar char="•"/>
            </a:pPr>
            <a:r>
              <a:rPr lang="en-CA" sz="1200" b="1" dirty="0">
                <a:latin typeface="Oriya Sangam MN" charset="0"/>
                <a:ea typeface="Oriya Sangam MN" charset="0"/>
                <a:cs typeface="Oriya Sangam MN" charset="0"/>
              </a:rPr>
              <a:t>Method: </a:t>
            </a:r>
          </a:p>
          <a:p>
            <a:pPr marL="742950" lvl="1" indent="-285750">
              <a:buFont typeface="Courier New" charset="0"/>
              <a:buChar char="o"/>
            </a:pPr>
            <a:r>
              <a:rPr lang="en-CA" sz="1200" dirty="0">
                <a:latin typeface="Oriya Sangam MN" charset="0"/>
                <a:ea typeface="Oriya Sangam MN" charset="0"/>
                <a:cs typeface="Oriya Sangam MN" charset="0"/>
              </a:rPr>
              <a:t>Using materials, brainstorm ideas for the solution</a:t>
            </a:r>
          </a:p>
          <a:p>
            <a:pPr marL="742950" lvl="1" indent="-285750">
              <a:buFont typeface="Courier New" charset="0"/>
              <a:buChar char="o"/>
            </a:pPr>
            <a:r>
              <a:rPr lang="en-CA" sz="1200" dirty="0">
                <a:latin typeface="Oriya Sangam MN" charset="0"/>
                <a:ea typeface="Oriya Sangam MN" charset="0"/>
                <a:cs typeface="Oriya Sangam MN" charset="0"/>
              </a:rPr>
              <a:t>Refine the concept and identify the design priorities and criteria</a:t>
            </a:r>
            <a:endParaRPr lang="en-US" sz="1400" dirty="0">
              <a:latin typeface="Oriya Sangam MN" charset="0"/>
              <a:ea typeface="Oriya Sangam MN" charset="0"/>
              <a:cs typeface="Oriya Sangam MN" charset="0"/>
            </a:endParaRPr>
          </a:p>
        </p:txBody>
      </p:sp>
      <p:pic>
        <p:nvPicPr>
          <p:cNvPr id="18" name="Picture 17" descr="A picture containing food&#10;&#10;Description automatically generated">
            <a:extLst>
              <a:ext uri="{FF2B5EF4-FFF2-40B4-BE49-F238E27FC236}">
                <a16:creationId xmlns:a16="http://schemas.microsoft.com/office/drawing/2014/main" id="{42EB9A60-F4CD-0249-BCE8-82B8BD804544}"/>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03494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74746" y="6356350"/>
            <a:ext cx="4279054" cy="365125"/>
          </a:xfrm>
        </p:spPr>
        <p:txBody>
          <a:bodyPr/>
          <a:lstStyle/>
          <a:p>
            <a:r>
              <a:rPr lang="en-US" sz="800" dirty="0"/>
              <a:t>Canadian Association for Community Living |  Inclusive Housing Toolkit #1 | </a:t>
            </a:r>
            <a:fld id="{0ECC8AB7-EC8A-0742-88D4-A0FD04CAACC7}" type="slidenum">
              <a:rPr lang="en-US" sz="800" smtClean="0"/>
              <a:t>13</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Value Proposition</a:t>
            </a:r>
          </a:p>
        </p:txBody>
      </p:sp>
      <p:sp>
        <p:nvSpPr>
          <p:cNvPr id="12" name="TextBox 11"/>
          <p:cNvSpPr txBox="1"/>
          <p:nvPr/>
        </p:nvSpPr>
        <p:spPr>
          <a:xfrm>
            <a:off x="6895928" y="682752"/>
            <a:ext cx="4773679" cy="2739211"/>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CA" sz="1200" b="1" dirty="0">
                <a:latin typeface="Oriya Sangam MN" charset="0"/>
                <a:ea typeface="Oriya Sangam MN" charset="0"/>
                <a:cs typeface="Oriya Sangam MN" charset="0"/>
              </a:rPr>
              <a:t>Method:</a:t>
            </a:r>
          </a:p>
          <a:p>
            <a:pPr marL="742950" lvl="1" indent="-285750">
              <a:buFont typeface="Courier New" charset="0"/>
              <a:buChar char="o"/>
            </a:pPr>
            <a:r>
              <a:rPr lang="en-CA" sz="1200" dirty="0">
                <a:latin typeface="Oriya Sangam MN" charset="0"/>
                <a:ea typeface="Oriya Sangam MN" charset="0"/>
                <a:cs typeface="Oriya Sangam MN" charset="0"/>
              </a:rPr>
              <a:t>Conduct research into the financial and non-financial resources the organization can contribute to a development, as well as the available incentives or funding programs in the community for developers to work with non-profit agencies</a:t>
            </a:r>
            <a:endParaRPr lang="en-CA" sz="1200" b="1" dirty="0">
              <a:latin typeface="Oriya Sangam MN" charset="0"/>
              <a:ea typeface="Oriya Sangam MN" charset="0"/>
              <a:cs typeface="Oriya Sangam MN" charset="0"/>
            </a:endParaRPr>
          </a:p>
          <a:p>
            <a:pPr marL="742950" lvl="1" indent="-285750">
              <a:buFont typeface="Courier New" charset="0"/>
              <a:buChar char="o"/>
            </a:pPr>
            <a:r>
              <a:rPr lang="en-US" sz="1200" dirty="0">
                <a:latin typeface="Oriya Sangam MN" charset="0"/>
                <a:ea typeface="Oriya Sangam MN" charset="0"/>
                <a:cs typeface="Oriya Sangam MN" charset="0"/>
              </a:rPr>
              <a:t>Organize discussions with leadership and staff to develop consensus on the outline of a value proposition document</a:t>
            </a:r>
          </a:p>
          <a:p>
            <a:pPr marL="742950" lvl="1" indent="-285750">
              <a:buFont typeface="Courier New" charset="0"/>
              <a:buChar char="o"/>
            </a:pPr>
            <a:r>
              <a:rPr lang="en-US" sz="1200" dirty="0">
                <a:latin typeface="Oriya Sangam MN" charset="0"/>
                <a:ea typeface="Oriya Sangam MN" charset="0"/>
                <a:cs typeface="Oriya Sangam MN" charset="0"/>
              </a:rPr>
              <a:t>Develop a value proposition document for internal and external use that synthesizes the information collected</a:t>
            </a:r>
            <a:endParaRPr lang="en-US" sz="1400" b="1"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2325600" y="1836000"/>
            <a:ext cx="1738800" cy="1738800"/>
          </a:xfrm>
          <a:prstGeom prst="rect">
            <a:avLst/>
          </a:prstGeom>
        </p:spPr>
      </p:pic>
      <p:sp>
        <p:nvSpPr>
          <p:cNvPr id="13" name="Rectangle 12">
            <a:extLst>
              <a:ext uri="{FF2B5EF4-FFF2-40B4-BE49-F238E27FC236}">
                <a16:creationId xmlns:a16="http://schemas.microsoft.com/office/drawing/2014/main" id="{32796C9F-046F-6949-9CC4-473EC1DD478D}"/>
              </a:ext>
            </a:extLst>
          </p:cNvPr>
          <p:cNvSpPr/>
          <p:nvPr/>
        </p:nvSpPr>
        <p:spPr>
          <a:xfrm>
            <a:off x="1002890"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DACD18A-E3E5-9E4B-ACE5-C501ABBAAE53}"/>
              </a:ext>
            </a:extLst>
          </p:cNvPr>
          <p:cNvSpPr txBox="1"/>
          <p:nvPr/>
        </p:nvSpPr>
        <p:spPr>
          <a:xfrm>
            <a:off x="1021936"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Define</a:t>
            </a:r>
          </a:p>
        </p:txBody>
      </p:sp>
      <p:pic>
        <p:nvPicPr>
          <p:cNvPr id="17" name="Picture 16">
            <a:extLst>
              <a:ext uri="{FF2B5EF4-FFF2-40B4-BE49-F238E27FC236}">
                <a16:creationId xmlns:a16="http://schemas.microsoft.com/office/drawing/2014/main" id="{1AB49521-B7A9-A74F-B510-89D3B4194A99}"/>
              </a:ext>
            </a:extLst>
          </p:cNvPr>
          <p:cNvPicPr>
            <a:picLocks noChangeAspect="1"/>
          </p:cNvPicPr>
          <p:nvPr/>
        </p:nvPicPr>
        <p:blipFill>
          <a:blip r:embed="rId4"/>
          <a:stretch>
            <a:fillRect/>
          </a:stretch>
        </p:blipFill>
        <p:spPr>
          <a:xfrm>
            <a:off x="1603734" y="1256031"/>
            <a:ext cx="194818" cy="194818"/>
          </a:xfrm>
          <a:prstGeom prst="rect">
            <a:avLst/>
          </a:prstGeom>
          <a:solidFill>
            <a:srgbClr val="00B0F0"/>
          </a:solidFill>
        </p:spPr>
      </p:pic>
      <p:sp>
        <p:nvSpPr>
          <p:cNvPr id="18" name="TextBox 17">
            <a:extLst>
              <a:ext uri="{FF2B5EF4-FFF2-40B4-BE49-F238E27FC236}">
                <a16:creationId xmlns:a16="http://schemas.microsoft.com/office/drawing/2014/main" id="{70EB4AC6-35DE-DC41-8A44-398A2D22AF2D}"/>
              </a:ext>
            </a:extLst>
          </p:cNvPr>
          <p:cNvSpPr txBox="1"/>
          <p:nvPr/>
        </p:nvSpPr>
        <p:spPr>
          <a:xfrm>
            <a:off x="1002890" y="3597567"/>
            <a:ext cx="5012315" cy="2739211"/>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There are several reasons why it would be beneficial for a developer to partner with an agency supporting people with disabilities or other priority groups. For example, having a support agency in the building increases the number of eyes in the building and can mean residual supports and a greater sense of community for the whole building. In addition, a number of federal funding programs and local municipal incentives require developers to partner with other organizations to access the funding or incentives offered. Understanding the value the organization might bring to a developer and articulating this in a persuasive value proposition document can help convince developers to enter into a partnership.</a:t>
            </a:r>
          </a:p>
        </p:txBody>
      </p:sp>
      <p:sp>
        <p:nvSpPr>
          <p:cNvPr id="19" name="TextBox 18">
            <a:extLst>
              <a:ext uri="{FF2B5EF4-FFF2-40B4-BE49-F238E27FC236}">
                <a16:creationId xmlns:a16="http://schemas.microsoft.com/office/drawing/2014/main" id="{A6C687DF-52C1-E64E-97D6-DE32DB947469}"/>
              </a:ext>
            </a:extLst>
          </p:cNvPr>
          <p:cNvSpPr txBox="1"/>
          <p:nvPr/>
        </p:nvSpPr>
        <p:spPr>
          <a:xfrm>
            <a:off x="6893314" y="3677734"/>
            <a:ext cx="1630710" cy="276999"/>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Sample Questions</a:t>
            </a:r>
          </a:p>
        </p:txBody>
      </p:sp>
      <p:sp>
        <p:nvSpPr>
          <p:cNvPr id="20" name="Rectangle 19">
            <a:extLst>
              <a:ext uri="{FF2B5EF4-FFF2-40B4-BE49-F238E27FC236}">
                <a16:creationId xmlns:a16="http://schemas.microsoft.com/office/drawing/2014/main" id="{DF5B649A-0A37-424F-AF13-C99CF4586D9A}"/>
              </a:ext>
            </a:extLst>
          </p:cNvPr>
          <p:cNvSpPr/>
          <p:nvPr/>
        </p:nvSpPr>
        <p:spPr>
          <a:xfrm>
            <a:off x="6895928" y="3960655"/>
            <a:ext cx="4482869" cy="147066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1" name="Rectangle 20">
            <a:extLst>
              <a:ext uri="{FF2B5EF4-FFF2-40B4-BE49-F238E27FC236}">
                <a16:creationId xmlns:a16="http://schemas.microsoft.com/office/drawing/2014/main" id="{C52817FC-D0E1-5747-A016-3DA08E19F356}"/>
              </a:ext>
            </a:extLst>
          </p:cNvPr>
          <p:cNvSpPr/>
          <p:nvPr/>
        </p:nvSpPr>
        <p:spPr>
          <a:xfrm>
            <a:off x="6977209" y="4134985"/>
            <a:ext cx="4293046" cy="1200329"/>
          </a:xfrm>
          <a:prstGeom prst="rect">
            <a:avLst/>
          </a:prstGeom>
        </p:spPr>
        <p:txBody>
          <a:bodyPr wrap="square">
            <a:spAutoFit/>
          </a:bodyPr>
          <a:lstStyle/>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are the resources, knowledge, and expertise that the organization may bring to a development?</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is the added value to having the organization present in a building or community?</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are the benefits or business incentives for a developer to work with a non-profit agency?</a:t>
            </a:r>
          </a:p>
        </p:txBody>
      </p:sp>
      <p:pic>
        <p:nvPicPr>
          <p:cNvPr id="22" name="Picture 21" descr="A picture containing food&#10;&#10;Description automatically generated">
            <a:extLst>
              <a:ext uri="{FF2B5EF4-FFF2-40B4-BE49-F238E27FC236}">
                <a16:creationId xmlns:a16="http://schemas.microsoft.com/office/drawing/2014/main" id="{B2A2CA74-0287-CE41-B00F-BBB6990228E4}"/>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195768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54270" y="6356350"/>
            <a:ext cx="4199529" cy="365125"/>
          </a:xfrm>
        </p:spPr>
        <p:txBody>
          <a:bodyPr/>
          <a:lstStyle/>
          <a:p>
            <a:r>
              <a:rPr lang="en-US" sz="800" dirty="0"/>
              <a:t>Canadian Association for Community Living |  Inclusive Housing Toolkit #1 | </a:t>
            </a:r>
            <a:fld id="{0ECC8AB7-EC8A-0742-88D4-A0FD04CAACC7}" type="slidenum">
              <a:rPr lang="en-US" sz="800" smtClean="0"/>
              <a:t>14</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Finding Opportunity</a:t>
            </a:r>
          </a:p>
        </p:txBody>
      </p:sp>
      <p:sp>
        <p:nvSpPr>
          <p:cNvPr id="12" name="TextBox 11"/>
          <p:cNvSpPr txBox="1"/>
          <p:nvPr/>
        </p:nvSpPr>
        <p:spPr>
          <a:xfrm>
            <a:off x="6941596" y="682752"/>
            <a:ext cx="4670034" cy="3293209"/>
          </a:xfrm>
          <a:prstGeom prst="rect">
            <a:avLst/>
          </a:prstGeom>
          <a:noFill/>
        </p:spPr>
        <p:txBody>
          <a:bodyPr wrap="square" rtlCol="0">
            <a:spAutoFit/>
          </a:bodyPr>
          <a:lstStyle/>
          <a:p>
            <a:r>
              <a:rPr lang="en-US" sz="1400" b="1" dirty="0">
                <a:latin typeface="Oriya Sangam MN" charset="0"/>
                <a:ea typeface="Oriya Sangam MN" charset="0"/>
                <a:cs typeface="Oriya Sangam MN" charset="0"/>
              </a:rPr>
              <a:t>Tips:</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dirty="0">
                <a:latin typeface="Oriya Sangam MN" charset="0"/>
                <a:ea typeface="Oriya Sangam MN" charset="0"/>
                <a:cs typeface="Oriya Sangam MN" charset="0"/>
              </a:rPr>
              <a:t>Work together with the local planning department to stay on top of proposed developments in the area</a:t>
            </a:r>
          </a:p>
          <a:p>
            <a:pPr marL="285750" indent="-285750">
              <a:buFont typeface="Arial" charset="0"/>
              <a:buChar char="•"/>
            </a:pPr>
            <a:r>
              <a:rPr lang="en-US" sz="1200" dirty="0">
                <a:latin typeface="Oriya Sangam MN" charset="0"/>
                <a:ea typeface="Oriya Sangam MN" charset="0"/>
                <a:cs typeface="Oriya Sangam MN" charset="0"/>
              </a:rPr>
              <a:t>Try to be involved early in the project, such as at the proposal stage, to ensure there are opportunities to give input on the design and concept</a:t>
            </a:r>
          </a:p>
          <a:p>
            <a:pPr marL="285750" indent="-285750">
              <a:buFont typeface="Arial" charset="0"/>
              <a:buChar char="•"/>
            </a:pPr>
            <a:r>
              <a:rPr lang="en-US" sz="1200" dirty="0">
                <a:latin typeface="Oriya Sangam MN" charset="0"/>
                <a:ea typeface="Oriya Sangam MN" charset="0"/>
                <a:cs typeface="Oriya Sangam MN" charset="0"/>
              </a:rPr>
              <a:t>Build trust and lasting relationships with potential partners by being available, providing quick responses, setting up in-person meetings and staying in touch regularly</a:t>
            </a:r>
          </a:p>
          <a:p>
            <a:pPr marL="285750" indent="-285750">
              <a:buFont typeface="Arial" charset="0"/>
              <a:buChar char="•"/>
            </a:pPr>
            <a:r>
              <a:rPr lang="en-US" sz="1200" dirty="0">
                <a:latin typeface="Oriya Sangam MN" charset="0"/>
                <a:ea typeface="Oriya Sangam MN" charset="0"/>
                <a:cs typeface="Oriya Sangam MN" charset="0"/>
              </a:rPr>
              <a:t>Show dedication by having key stakeholders write letters of support, go to community meetings, and advocate for the project</a:t>
            </a:r>
          </a:p>
          <a:p>
            <a:pPr marL="285750" indent="-285750">
              <a:buFont typeface="Arial" charset="0"/>
              <a:buChar char="•"/>
            </a:pPr>
            <a:r>
              <a:rPr lang="en-US" sz="1200" dirty="0">
                <a:latin typeface="Oriya Sangam MN" charset="0"/>
                <a:ea typeface="Oriya Sangam MN" charset="0"/>
                <a:cs typeface="Oriya Sangam MN" charset="0"/>
              </a:rPr>
              <a:t>Stick to the vision and concept, but work with the partner to understand their needs and have flexibility to find middle grounds</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2325600" y="1836000"/>
            <a:ext cx="1738800" cy="1738800"/>
          </a:xfrm>
          <a:prstGeom prst="rect">
            <a:avLst/>
          </a:prstGeom>
        </p:spPr>
      </p:pic>
      <p:sp>
        <p:nvSpPr>
          <p:cNvPr id="20" name="TextBox 19">
            <a:extLst>
              <a:ext uri="{FF2B5EF4-FFF2-40B4-BE49-F238E27FC236}">
                <a16:creationId xmlns:a16="http://schemas.microsoft.com/office/drawing/2014/main" id="{B48B78B6-3BC1-054B-B057-896387BD2A66}"/>
              </a:ext>
            </a:extLst>
          </p:cNvPr>
          <p:cNvSpPr txBox="1"/>
          <p:nvPr/>
        </p:nvSpPr>
        <p:spPr>
          <a:xfrm>
            <a:off x="890194" y="3810649"/>
            <a:ext cx="5205806" cy="1785104"/>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2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While sometimes opportunities present themselves, other times they require more work and preparation. This work may include allocating resources to keep track of new developments in suitable locations, as well as developing and maintaining good relationships with developers in the community. In addition, it would be important to be prepared and ready to move quickly when an opportunity arises. </a:t>
            </a:r>
          </a:p>
        </p:txBody>
      </p:sp>
      <p:sp>
        <p:nvSpPr>
          <p:cNvPr id="27" name="TextBox 26">
            <a:extLst>
              <a:ext uri="{FF2B5EF4-FFF2-40B4-BE49-F238E27FC236}">
                <a16:creationId xmlns:a16="http://schemas.microsoft.com/office/drawing/2014/main" id="{1A23B828-6D1E-B045-B40A-B41C03AE2963}"/>
              </a:ext>
            </a:extLst>
          </p:cNvPr>
          <p:cNvSpPr txBox="1"/>
          <p:nvPr/>
        </p:nvSpPr>
        <p:spPr>
          <a:xfrm>
            <a:off x="7026949" y="4557765"/>
            <a:ext cx="4312162" cy="1200329"/>
          </a:xfrm>
          <a:prstGeom prst="rect">
            <a:avLst/>
          </a:prstGeom>
          <a:noFill/>
        </p:spPr>
        <p:txBody>
          <a:bodyPr wrap="square" rtlCol="0">
            <a:spAutoFit/>
          </a:bodyPr>
          <a:lstStyle/>
          <a:p>
            <a:pPr marL="285750" indent="-285750">
              <a:buFont typeface="Wingdings" charset="2"/>
              <a:buChar char="q"/>
            </a:pPr>
            <a:r>
              <a:rPr lang="en-CA" sz="1200" dirty="0">
                <a:solidFill>
                  <a:srgbClr val="00B0F0"/>
                </a:solidFill>
                <a:latin typeface="Oriya Sangam MN" charset="0"/>
                <a:ea typeface="Oriya Sangam MN" charset="0"/>
                <a:cs typeface="Oriya Sangam MN" charset="0"/>
              </a:rPr>
              <a:t>Develop a vision and concept </a:t>
            </a:r>
          </a:p>
          <a:p>
            <a:pPr marL="285750" indent="-285750">
              <a:buFont typeface="Wingdings" charset="2"/>
              <a:buChar char="q"/>
            </a:pPr>
            <a:r>
              <a:rPr lang="en-CA" sz="1200" dirty="0">
                <a:solidFill>
                  <a:srgbClr val="00B0F0"/>
                </a:solidFill>
                <a:latin typeface="Oriya Sangam MN" charset="0"/>
                <a:ea typeface="Oriya Sangam MN" charset="0"/>
                <a:cs typeface="Oriya Sangam MN" charset="0"/>
              </a:rPr>
              <a:t>Prepare value proposition documentation that can be shared with potential partners</a:t>
            </a:r>
          </a:p>
          <a:p>
            <a:pPr marL="285750" indent="-285750">
              <a:buFont typeface="Wingdings" charset="2"/>
              <a:buChar char="q"/>
            </a:pPr>
            <a:r>
              <a:rPr lang="en-CA" sz="1200" dirty="0">
                <a:solidFill>
                  <a:srgbClr val="00B0F0"/>
                </a:solidFill>
                <a:latin typeface="Oriya Sangam MN" charset="0"/>
                <a:ea typeface="Oriya Sangam MN" charset="0"/>
                <a:cs typeface="Oriya Sangam MN" charset="0"/>
              </a:rPr>
              <a:t>Assign resources to identify, build, and maintain relationships with potential partners</a:t>
            </a:r>
          </a:p>
          <a:p>
            <a:pPr marL="285750" indent="-285750">
              <a:buFont typeface="Wingdings" charset="2"/>
              <a:buChar char="q"/>
            </a:pPr>
            <a:r>
              <a:rPr lang="en-CA" sz="1200" dirty="0">
                <a:solidFill>
                  <a:srgbClr val="00B0F0"/>
                </a:solidFill>
                <a:latin typeface="Oriya Sangam MN" charset="0"/>
                <a:ea typeface="Oriya Sangam MN" charset="0"/>
                <a:cs typeface="Oriya Sangam MN" charset="0"/>
              </a:rPr>
              <a:t>Create a list of proposed developments in the area</a:t>
            </a:r>
          </a:p>
        </p:txBody>
      </p:sp>
      <p:sp>
        <p:nvSpPr>
          <p:cNvPr id="28" name="TextBox 27">
            <a:extLst>
              <a:ext uri="{FF2B5EF4-FFF2-40B4-BE49-F238E27FC236}">
                <a16:creationId xmlns:a16="http://schemas.microsoft.com/office/drawing/2014/main" id="{F018E936-79A7-3349-AD56-F00D9A111182}"/>
              </a:ext>
            </a:extLst>
          </p:cNvPr>
          <p:cNvSpPr txBox="1"/>
          <p:nvPr/>
        </p:nvSpPr>
        <p:spPr>
          <a:xfrm>
            <a:off x="6886026" y="4151888"/>
            <a:ext cx="5505307" cy="276999"/>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Checklist</a:t>
            </a:r>
          </a:p>
        </p:txBody>
      </p:sp>
      <p:sp>
        <p:nvSpPr>
          <p:cNvPr id="29" name="Rectangle 28">
            <a:extLst>
              <a:ext uri="{FF2B5EF4-FFF2-40B4-BE49-F238E27FC236}">
                <a16:creationId xmlns:a16="http://schemas.microsoft.com/office/drawing/2014/main" id="{F2FFB50E-31CD-7C44-BEB2-122911452BC2}"/>
              </a:ext>
            </a:extLst>
          </p:cNvPr>
          <p:cNvSpPr/>
          <p:nvPr/>
        </p:nvSpPr>
        <p:spPr>
          <a:xfrm>
            <a:off x="6941596" y="4428887"/>
            <a:ext cx="4482869" cy="1511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9" name="Rectangle 18">
            <a:extLst>
              <a:ext uri="{FF2B5EF4-FFF2-40B4-BE49-F238E27FC236}">
                <a16:creationId xmlns:a16="http://schemas.microsoft.com/office/drawing/2014/main" id="{340D4A20-1C5F-F841-951E-4D03BCEE3C83}"/>
              </a:ext>
            </a:extLst>
          </p:cNvPr>
          <p:cNvSpPr/>
          <p:nvPr/>
        </p:nvSpPr>
        <p:spPr>
          <a:xfrm>
            <a:off x="1020094" y="1201361"/>
            <a:ext cx="1696025"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42B14E6-A1A8-B34E-A01D-4723804DE211}"/>
              </a:ext>
            </a:extLst>
          </p:cNvPr>
          <p:cNvSpPr txBox="1"/>
          <p:nvPr/>
        </p:nvSpPr>
        <p:spPr>
          <a:xfrm>
            <a:off x="1051005" y="1243332"/>
            <a:ext cx="1738800"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Guide          Define</a:t>
            </a:r>
          </a:p>
        </p:txBody>
      </p:sp>
      <p:pic>
        <p:nvPicPr>
          <p:cNvPr id="23" name="Picture 22">
            <a:extLst>
              <a:ext uri="{FF2B5EF4-FFF2-40B4-BE49-F238E27FC236}">
                <a16:creationId xmlns:a16="http://schemas.microsoft.com/office/drawing/2014/main" id="{BF5FFCE0-DDE0-0345-A1B1-3655AC3B1A85}"/>
              </a:ext>
            </a:extLst>
          </p:cNvPr>
          <p:cNvPicPr>
            <a:picLocks noChangeAspect="1"/>
          </p:cNvPicPr>
          <p:nvPr/>
        </p:nvPicPr>
        <p:blipFill>
          <a:blip r:embed="rId4"/>
          <a:srcRect/>
          <a:stretch/>
        </p:blipFill>
        <p:spPr>
          <a:xfrm>
            <a:off x="1661097" y="1244564"/>
            <a:ext cx="273059" cy="219660"/>
          </a:xfrm>
          <a:prstGeom prst="rect">
            <a:avLst/>
          </a:prstGeom>
          <a:noFill/>
        </p:spPr>
      </p:pic>
      <p:pic>
        <p:nvPicPr>
          <p:cNvPr id="16" name="Picture 15" descr="A picture containing food&#10;&#10;Description automatically generated">
            <a:extLst>
              <a:ext uri="{FF2B5EF4-FFF2-40B4-BE49-F238E27FC236}">
                <a16:creationId xmlns:a16="http://schemas.microsoft.com/office/drawing/2014/main" id="{C0468A0C-D013-684F-954D-7F5EB7FFEE97}"/>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991159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A picture containing food&#10;&#10;Description automatically generated">
            <a:extLst>
              <a:ext uri="{FF2B5EF4-FFF2-40B4-BE49-F238E27FC236}">
                <a16:creationId xmlns:a16="http://schemas.microsoft.com/office/drawing/2014/main" id="{8DFD9EA1-4AE8-7844-B814-E2432553C682}"/>
              </a:ext>
            </a:extLst>
          </p:cNvPr>
          <p:cNvPicPr>
            <a:picLocks noChangeAspect="1"/>
          </p:cNvPicPr>
          <p:nvPr/>
        </p:nvPicPr>
        <p:blipFill>
          <a:blip r:embed="rId2"/>
          <a:stretch>
            <a:fillRect/>
          </a:stretch>
        </p:blipFill>
        <p:spPr>
          <a:xfrm>
            <a:off x="11530771" y="6409369"/>
            <a:ext cx="661229" cy="448631"/>
          </a:xfrm>
          <a:prstGeom prst="rect">
            <a:avLst/>
          </a:prstGeom>
        </p:spPr>
      </p:pic>
      <p:cxnSp>
        <p:nvCxnSpPr>
          <p:cNvPr id="14" name="Straight Connector 13"/>
          <p:cNvCxnSpPr/>
          <p:nvPr/>
        </p:nvCxnSpPr>
        <p:spPr>
          <a:xfrm>
            <a:off x="1221555" y="2809421"/>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83255" y="283456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22272" y="2855897"/>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367522" y="286380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399422" y="285988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018799" y="1329236"/>
            <a:ext cx="2047154" cy="534409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78141" y="1329235"/>
            <a:ext cx="2047154" cy="53440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07488" y="1328781"/>
            <a:ext cx="2047154" cy="534409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154773" y="1328781"/>
            <a:ext cx="2047154" cy="53440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196665" y="1328782"/>
            <a:ext cx="2371045" cy="53440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7230214" y="2476048"/>
            <a:ext cx="2024503"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Ensure Affordability</a:t>
            </a:r>
          </a:p>
        </p:txBody>
      </p:sp>
      <p:sp>
        <p:nvSpPr>
          <p:cNvPr id="75" name="TextBox 74"/>
          <p:cNvSpPr txBox="1"/>
          <p:nvPr/>
        </p:nvSpPr>
        <p:spPr>
          <a:xfrm>
            <a:off x="7188833" y="2933699"/>
            <a:ext cx="1963341" cy="3600986"/>
          </a:xfrm>
          <a:prstGeom prst="rect">
            <a:avLst/>
          </a:prstGeom>
          <a:noFill/>
        </p:spPr>
        <p:txBody>
          <a:bodyPr wrap="square" rtlCol="0">
            <a:spAutoFit/>
          </a:bodyPr>
          <a:lstStyle/>
          <a:p>
            <a:r>
              <a:rPr lang="en-US" sz="1200" dirty="0">
                <a:latin typeface="Oriya Sangam MN" charset="0"/>
                <a:ea typeface="Oriya Sangam MN" charset="0"/>
                <a:cs typeface="Oriya Sangam MN" charset="0"/>
              </a:rPr>
              <a:t>The rent levels must be affordable. Organizations may be able to work with developers to obtain units Rent-Geared-to-Income, equal to the level of funding that tenants with disabilities receive. Further ways to ensure affordability may include seeking housing allowances, sharing a multi-bedroom unit between chosen roommates (if appropriate), and financial contributions from families.</a:t>
            </a:r>
          </a:p>
        </p:txBody>
      </p:sp>
      <p:sp>
        <p:nvSpPr>
          <p:cNvPr id="76" name="TextBox 75"/>
          <p:cNvSpPr txBox="1"/>
          <p:nvPr/>
        </p:nvSpPr>
        <p:spPr>
          <a:xfrm>
            <a:off x="9606863" y="2470980"/>
            <a:ext cx="1721853"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Support Model</a:t>
            </a:r>
          </a:p>
        </p:txBody>
      </p:sp>
      <p:sp>
        <p:nvSpPr>
          <p:cNvPr id="77" name="TextBox 76"/>
          <p:cNvSpPr txBox="1"/>
          <p:nvPr/>
        </p:nvSpPr>
        <p:spPr>
          <a:xfrm>
            <a:off x="9254717" y="2933038"/>
            <a:ext cx="2224288" cy="3600986"/>
          </a:xfrm>
          <a:prstGeom prst="rect">
            <a:avLst/>
          </a:prstGeom>
          <a:noFill/>
        </p:spPr>
        <p:txBody>
          <a:bodyPr wrap="square" rtlCol="0">
            <a:spAutoFit/>
          </a:bodyPr>
          <a:lstStyle/>
          <a:p>
            <a:r>
              <a:rPr lang="en-US" sz="1200" dirty="0">
                <a:latin typeface="Oriya Sangam MN" charset="0"/>
                <a:ea typeface="Oriya Sangam MN" charset="0"/>
                <a:cs typeface="Oriya Sangam MN" charset="0"/>
              </a:rPr>
              <a:t>It’s important to design a support model that works with the physical space, while meeting the needs of tenants with a disability. Within a centralized support system, staff should be trained on how to work with a “just enough support” approach, while potentially supporting more individuals. Having familiar</a:t>
            </a:r>
            <a:r>
              <a:rPr lang="en-CA" sz="1200" dirty="0">
                <a:latin typeface="Oriya Sangam MN" charset="0"/>
                <a:ea typeface="Oriya Sangam MN" charset="0"/>
                <a:cs typeface="Oriya Sangam MN" charset="0"/>
              </a:rPr>
              <a:t> support staff can help tenants transition to their new home, but some paid support staff may have difficultly adapting to a new individualized style of work.</a:t>
            </a:r>
          </a:p>
        </p:txBody>
      </p:sp>
      <p:sp>
        <p:nvSpPr>
          <p:cNvPr id="79" name="TextBox 78"/>
          <p:cNvSpPr txBox="1"/>
          <p:nvPr/>
        </p:nvSpPr>
        <p:spPr>
          <a:xfrm>
            <a:off x="5803432" y="6168786"/>
            <a:ext cx="562975" cy="246221"/>
          </a:xfrm>
          <a:prstGeom prst="rect">
            <a:avLst/>
          </a:prstGeom>
          <a:noFill/>
        </p:spPr>
        <p:txBody>
          <a:bodyPr wrap="none" rtlCol="0">
            <a:spAutoFit/>
          </a:bodyPr>
          <a:lstStyle/>
          <a:p>
            <a:r>
              <a:rPr lang="en-US" sz="1000" b="1" dirty="0">
                <a:solidFill>
                  <a:schemeClr val="bg1"/>
                </a:solidFill>
                <a:latin typeface="Oriya Sangam MN" charset="0"/>
                <a:ea typeface="Oriya Sangam MN" charset="0"/>
                <a:cs typeface="Oriya Sangam MN" charset="0"/>
              </a:rPr>
              <a:t>Notes</a:t>
            </a:r>
          </a:p>
        </p:txBody>
      </p:sp>
      <p:pic>
        <p:nvPicPr>
          <p:cNvPr id="80" name="Picture 2" descr="mage result for peopl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154" y="1592701"/>
            <a:ext cx="780233" cy="78023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mage result for network icon"/>
          <p:cNvPicPr>
            <a:picLocks noChangeAspect="1" noChangeArrowheads="1"/>
          </p:cNvPicPr>
          <p:nvPr/>
        </p:nvPicPr>
        <p:blipFill rotWithShape="1">
          <a:blip r:embed="rId4">
            <a:extLst>
              <a:ext uri="{28A0092B-C50C-407E-A947-70E740481C1C}">
                <a14:useLocalDpi xmlns:a14="http://schemas.microsoft.com/office/drawing/2010/main" val="0"/>
              </a:ext>
            </a:extLst>
          </a:blip>
          <a:srcRect l="-942" t="5354" r="6161" b="14524"/>
          <a:stretch/>
        </p:blipFill>
        <p:spPr bwMode="auto">
          <a:xfrm>
            <a:off x="9898005" y="1504391"/>
            <a:ext cx="969874" cy="885463"/>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9904815" y="6155698"/>
            <a:ext cx="562975" cy="246221"/>
          </a:xfrm>
          <a:prstGeom prst="rect">
            <a:avLst/>
          </a:prstGeom>
          <a:noFill/>
        </p:spPr>
        <p:txBody>
          <a:bodyPr wrap="none" rtlCol="0">
            <a:spAutoFit/>
          </a:bodyPr>
          <a:lstStyle/>
          <a:p>
            <a:r>
              <a:rPr lang="en-US" sz="1000" b="1" dirty="0">
                <a:solidFill>
                  <a:schemeClr val="bg1"/>
                </a:solidFill>
                <a:latin typeface="Oriya Sangam MN" charset="0"/>
                <a:ea typeface="Oriya Sangam MN" charset="0"/>
                <a:cs typeface="Oriya Sangam MN" charset="0"/>
              </a:rPr>
              <a:t>Notes</a:t>
            </a:r>
          </a:p>
        </p:txBody>
      </p:sp>
      <p:sp>
        <p:nvSpPr>
          <p:cNvPr id="44" name="TextBox 43"/>
          <p:cNvSpPr txBox="1"/>
          <p:nvPr/>
        </p:nvSpPr>
        <p:spPr>
          <a:xfrm>
            <a:off x="1267977" y="2476049"/>
            <a:ext cx="1548797"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Project Team</a:t>
            </a:r>
          </a:p>
        </p:txBody>
      </p:sp>
      <p:sp>
        <p:nvSpPr>
          <p:cNvPr id="45" name="TextBox 44"/>
          <p:cNvSpPr txBox="1"/>
          <p:nvPr/>
        </p:nvSpPr>
        <p:spPr>
          <a:xfrm>
            <a:off x="3676239" y="2481782"/>
            <a:ext cx="1091028"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Design</a:t>
            </a:r>
          </a:p>
        </p:txBody>
      </p:sp>
      <p:sp>
        <p:nvSpPr>
          <p:cNvPr id="48" name="TextBox 47"/>
          <p:cNvSpPr txBox="1"/>
          <p:nvPr/>
        </p:nvSpPr>
        <p:spPr>
          <a:xfrm>
            <a:off x="5259029" y="2470980"/>
            <a:ext cx="1954631"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Confirm Tenants</a:t>
            </a:r>
          </a:p>
        </p:txBody>
      </p:sp>
      <p:sp>
        <p:nvSpPr>
          <p:cNvPr id="49" name="TextBox 48"/>
          <p:cNvSpPr txBox="1"/>
          <p:nvPr/>
        </p:nvSpPr>
        <p:spPr>
          <a:xfrm>
            <a:off x="1077196" y="2887682"/>
            <a:ext cx="1965603" cy="3785652"/>
          </a:xfrm>
          <a:prstGeom prst="rect">
            <a:avLst/>
          </a:prstGeom>
          <a:noFill/>
        </p:spPr>
        <p:txBody>
          <a:bodyPr wrap="square" rtlCol="0">
            <a:spAutoFit/>
          </a:bodyPr>
          <a:lstStyle/>
          <a:p>
            <a:r>
              <a:rPr lang="en-US" sz="1200" dirty="0">
                <a:latin typeface="Oriya Sangam MN" charset="0"/>
                <a:ea typeface="Oriya Sangam MN" charset="0"/>
                <a:cs typeface="Oriya Sangam MN" charset="0"/>
              </a:rPr>
              <a:t>Having a dedicated project team is important to steer the project and execute the move. The team may consist of a project manager, program managers, supervisors, supports and housing workers, and other relevant members. Working with partners, experts, and other stakeholders, the team should meet regularly to ensure that the project is on track and the necessary preparations are </a:t>
            </a:r>
          </a:p>
          <a:p>
            <a:r>
              <a:rPr lang="en-US" sz="1200" dirty="0">
                <a:latin typeface="Oriya Sangam MN" charset="0"/>
                <a:ea typeface="Oriya Sangam MN" charset="0"/>
                <a:cs typeface="Oriya Sangam MN" charset="0"/>
              </a:rPr>
              <a:t>taking place. </a:t>
            </a:r>
            <a:endParaRPr lang="en-US" sz="1200" dirty="0"/>
          </a:p>
        </p:txBody>
      </p:sp>
      <p:sp>
        <p:nvSpPr>
          <p:cNvPr id="50" name="TextBox 49"/>
          <p:cNvSpPr txBox="1"/>
          <p:nvPr/>
        </p:nvSpPr>
        <p:spPr>
          <a:xfrm>
            <a:off x="3187599" y="2890436"/>
            <a:ext cx="1957137" cy="3416320"/>
          </a:xfrm>
          <a:prstGeom prst="rect">
            <a:avLst/>
          </a:prstGeom>
          <a:noFill/>
        </p:spPr>
        <p:txBody>
          <a:bodyPr wrap="square" rtlCol="0">
            <a:spAutoFit/>
          </a:bodyPr>
          <a:lstStyle/>
          <a:p>
            <a:r>
              <a:rPr lang="en-US" sz="1200" dirty="0">
                <a:latin typeface="Oriya Sangam MN" charset="0"/>
                <a:ea typeface="Oriya Sangam MN" charset="0"/>
                <a:cs typeface="Oriya Sangam MN" charset="0"/>
              </a:rPr>
              <a:t>It’s ideal to have as much design input early in the process as possible. The design process could involve further consultations with primary stakeholders such as individuals and families to understand how their needs can be incorporated into a particular development. The organization should also participate in larger design sessions with the project partner.</a:t>
            </a:r>
          </a:p>
        </p:txBody>
      </p:sp>
      <p:sp>
        <p:nvSpPr>
          <p:cNvPr id="51" name="TextBox 50"/>
          <p:cNvSpPr txBox="1"/>
          <p:nvPr/>
        </p:nvSpPr>
        <p:spPr>
          <a:xfrm>
            <a:off x="5195634" y="2933038"/>
            <a:ext cx="1912666" cy="3416320"/>
          </a:xfrm>
          <a:prstGeom prst="rect">
            <a:avLst/>
          </a:prstGeom>
          <a:noFill/>
        </p:spPr>
        <p:txBody>
          <a:bodyPr wrap="square" rtlCol="0">
            <a:spAutoFit/>
          </a:bodyPr>
          <a:lstStyle/>
          <a:p>
            <a:r>
              <a:rPr lang="en-US" sz="1200" dirty="0">
                <a:latin typeface="Oriya Sangam MN" charset="0"/>
                <a:ea typeface="Oriya Sangam MN" charset="0"/>
                <a:cs typeface="Oriya Sangam MN" charset="0"/>
              </a:rPr>
              <a:t>By this point, there are likely individuals and families that have expressed an interest in this model. Potential tenants may be prioritized on a needs-basis, such as living in an unsuitable situation. It’s important to have extensive conversations with the potential tenant and their network of support on their goals and needs in order to determine if the model will be suitable.</a:t>
            </a:r>
            <a:endParaRPr lang="en-US" sz="1200" dirty="0"/>
          </a:p>
        </p:txBody>
      </p:sp>
      <p:pic>
        <p:nvPicPr>
          <p:cNvPr id="61" name="Picture 4" descr="mage result for design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860" y="1588118"/>
            <a:ext cx="813694" cy="81369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mage result for price tag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3594" y="1588118"/>
            <a:ext cx="746993" cy="7489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1599840" y="1551511"/>
            <a:ext cx="790641" cy="790641"/>
          </a:xfrm>
          <a:prstGeom prst="rect">
            <a:avLst/>
          </a:prstGeom>
        </p:spPr>
      </p:pic>
      <p:sp>
        <p:nvSpPr>
          <p:cNvPr id="47" name="Rectangle 46"/>
          <p:cNvSpPr/>
          <p:nvPr/>
        </p:nvSpPr>
        <p:spPr>
          <a:xfrm>
            <a:off x="1033541" y="636270"/>
            <a:ext cx="4952731" cy="558800"/>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entagon 59"/>
          <p:cNvSpPr/>
          <p:nvPr/>
        </p:nvSpPr>
        <p:spPr>
          <a:xfrm>
            <a:off x="1033541" y="636270"/>
            <a:ext cx="2344659" cy="5588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3 : Develop</a:t>
            </a:r>
          </a:p>
        </p:txBody>
      </p:sp>
      <p:sp>
        <p:nvSpPr>
          <p:cNvPr id="64" name="TextBox 63"/>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sp>
        <p:nvSpPr>
          <p:cNvPr id="3" name="Slide Number Placeholder 2"/>
          <p:cNvSpPr>
            <a:spLocks noGrp="1"/>
          </p:cNvSpPr>
          <p:nvPr>
            <p:ph type="sldNum" sz="quarter" idx="12"/>
          </p:nvPr>
        </p:nvSpPr>
        <p:spPr>
          <a:xfrm>
            <a:off x="7372088" y="6587828"/>
            <a:ext cx="4214806" cy="365125"/>
          </a:xfrm>
        </p:spPr>
        <p:txBody>
          <a:bodyPr/>
          <a:lstStyle/>
          <a:p>
            <a:r>
              <a:rPr lang="en-US" sz="800" dirty="0"/>
              <a:t>Canadian Association for Community Living |  Inclusive Housing Toolkit #1 | </a:t>
            </a:r>
            <a:fld id="{0ECC8AB7-EC8A-0742-88D4-A0FD04CAACC7}" type="slidenum">
              <a:rPr lang="en-US" sz="800" smtClean="0"/>
              <a:t>15</a:t>
            </a:fld>
            <a:endParaRPr lang="en-US" sz="800" dirty="0"/>
          </a:p>
        </p:txBody>
      </p:sp>
      <p:sp>
        <p:nvSpPr>
          <p:cNvPr id="46" name="Rectangle 45">
            <a:hlinkClick r:id="rId8" action="ppaction://hlinksldjump"/>
            <a:extLst>
              <a:ext uri="{FF2B5EF4-FFF2-40B4-BE49-F238E27FC236}">
                <a16:creationId xmlns:a16="http://schemas.microsoft.com/office/drawing/2014/main" id="{099DD9D2-634D-E34A-9F20-CF79F1C6A21D}"/>
              </a:ext>
            </a:extLst>
          </p:cNvPr>
          <p:cNvSpPr/>
          <p:nvPr/>
        </p:nvSpPr>
        <p:spPr>
          <a:xfrm>
            <a:off x="4661638" y="6245854"/>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365B5878-B124-D541-8E61-10F76DB78BF4}"/>
              </a:ext>
            </a:extLst>
          </p:cNvPr>
          <p:cNvPicPr>
            <a:picLocks noChangeAspect="1"/>
          </p:cNvPicPr>
          <p:nvPr/>
        </p:nvPicPr>
        <p:blipFill>
          <a:blip r:embed="rId9"/>
          <a:stretch>
            <a:fillRect/>
          </a:stretch>
        </p:blipFill>
        <p:spPr>
          <a:xfrm>
            <a:off x="4753781" y="6329017"/>
            <a:ext cx="273059" cy="273059"/>
          </a:xfrm>
          <a:prstGeom prst="rect">
            <a:avLst/>
          </a:prstGeom>
          <a:solidFill>
            <a:srgbClr val="00B0F0"/>
          </a:solidFill>
        </p:spPr>
      </p:pic>
      <p:sp>
        <p:nvSpPr>
          <p:cNvPr id="54" name="Rectangle 53">
            <a:hlinkClick r:id="rId8" action="ppaction://hlinksldjump"/>
            <a:extLst>
              <a:ext uri="{FF2B5EF4-FFF2-40B4-BE49-F238E27FC236}">
                <a16:creationId xmlns:a16="http://schemas.microsoft.com/office/drawing/2014/main" id="{261E05B2-E7F1-F043-99A2-F3E7C698C4B6}"/>
              </a:ext>
            </a:extLst>
          </p:cNvPr>
          <p:cNvSpPr/>
          <p:nvPr/>
        </p:nvSpPr>
        <p:spPr>
          <a:xfrm>
            <a:off x="6703930" y="6247226"/>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CB6B82CB-CF3C-2549-98C5-27828052D58B}"/>
              </a:ext>
            </a:extLst>
          </p:cNvPr>
          <p:cNvPicPr>
            <a:picLocks noChangeAspect="1"/>
          </p:cNvPicPr>
          <p:nvPr/>
        </p:nvPicPr>
        <p:blipFill>
          <a:blip r:embed="rId9"/>
          <a:stretch>
            <a:fillRect/>
          </a:stretch>
        </p:blipFill>
        <p:spPr>
          <a:xfrm>
            <a:off x="6799360" y="6329017"/>
            <a:ext cx="273059" cy="273059"/>
          </a:xfrm>
          <a:prstGeom prst="rect">
            <a:avLst/>
          </a:prstGeom>
          <a:solidFill>
            <a:srgbClr val="00B0F0"/>
          </a:solidFill>
        </p:spPr>
      </p:pic>
      <p:sp>
        <p:nvSpPr>
          <p:cNvPr id="65" name="Rectangle 64">
            <a:hlinkClick r:id="rId8" action="ppaction://hlinksldjump"/>
            <a:extLst>
              <a:ext uri="{FF2B5EF4-FFF2-40B4-BE49-F238E27FC236}">
                <a16:creationId xmlns:a16="http://schemas.microsoft.com/office/drawing/2014/main" id="{00164CCE-CA51-8141-99CC-AEF720CD7705}"/>
              </a:ext>
            </a:extLst>
          </p:cNvPr>
          <p:cNvSpPr/>
          <p:nvPr/>
        </p:nvSpPr>
        <p:spPr>
          <a:xfrm>
            <a:off x="11114804" y="6245854"/>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BB280283-CC77-9349-98EB-028348CB8FEF}"/>
              </a:ext>
            </a:extLst>
          </p:cNvPr>
          <p:cNvPicPr>
            <a:picLocks noChangeAspect="1"/>
          </p:cNvPicPr>
          <p:nvPr/>
        </p:nvPicPr>
        <p:blipFill>
          <a:blip r:embed="rId9"/>
          <a:stretch>
            <a:fillRect/>
          </a:stretch>
        </p:blipFill>
        <p:spPr>
          <a:xfrm>
            <a:off x="11213221" y="6343493"/>
            <a:ext cx="273059" cy="273059"/>
          </a:xfrm>
          <a:prstGeom prst="rect">
            <a:avLst/>
          </a:prstGeom>
          <a:solidFill>
            <a:srgbClr val="00B0F0"/>
          </a:solidFill>
        </p:spPr>
      </p:pic>
      <p:sp>
        <p:nvSpPr>
          <p:cNvPr id="56" name="Rectangle 55">
            <a:hlinkClick r:id="rId8" action="ppaction://hlinksldjump"/>
            <a:extLst>
              <a:ext uri="{FF2B5EF4-FFF2-40B4-BE49-F238E27FC236}">
                <a16:creationId xmlns:a16="http://schemas.microsoft.com/office/drawing/2014/main" id="{099DD9D2-634D-E34A-9F20-CF79F1C6A21D}"/>
              </a:ext>
            </a:extLst>
          </p:cNvPr>
          <p:cNvSpPr/>
          <p:nvPr/>
        </p:nvSpPr>
        <p:spPr>
          <a:xfrm>
            <a:off x="2613482" y="6245854"/>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365B5878-B124-D541-8E61-10F76DB78BF4}"/>
              </a:ext>
            </a:extLst>
          </p:cNvPr>
          <p:cNvPicPr>
            <a:picLocks noChangeAspect="1"/>
          </p:cNvPicPr>
          <p:nvPr/>
        </p:nvPicPr>
        <p:blipFill>
          <a:blip r:embed="rId9"/>
          <a:stretch>
            <a:fillRect/>
          </a:stretch>
        </p:blipFill>
        <p:spPr>
          <a:xfrm>
            <a:off x="2709446" y="6329603"/>
            <a:ext cx="273059" cy="273059"/>
          </a:xfrm>
          <a:prstGeom prst="rect">
            <a:avLst/>
          </a:prstGeom>
          <a:solidFill>
            <a:srgbClr val="00B0F0"/>
          </a:solidFill>
        </p:spPr>
      </p:pic>
    </p:spTree>
    <p:extLst>
      <p:ext uri="{BB962C8B-B14F-4D97-AF65-F5344CB8AC3E}">
        <p14:creationId xmlns:p14="http://schemas.microsoft.com/office/powerpoint/2010/main" val="187773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69876" y="6356350"/>
            <a:ext cx="4183923" cy="365125"/>
          </a:xfrm>
        </p:spPr>
        <p:txBody>
          <a:bodyPr/>
          <a:lstStyle/>
          <a:p>
            <a:r>
              <a:rPr lang="en-US" sz="800" dirty="0"/>
              <a:t>Canadian Association for Community Living |  Inclusive Housing Toolkit #1 | </a:t>
            </a:r>
            <a:fld id="{0ECC8AB7-EC8A-0742-88D4-A0FD04CAACC7}" type="slidenum">
              <a:rPr lang="en-US" sz="800" smtClean="0"/>
              <a:t>16</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Project Team</a:t>
            </a:r>
          </a:p>
        </p:txBody>
      </p:sp>
      <p:sp>
        <p:nvSpPr>
          <p:cNvPr id="10" name="TextBox 9"/>
          <p:cNvSpPr txBox="1"/>
          <p:nvPr/>
        </p:nvSpPr>
        <p:spPr>
          <a:xfrm>
            <a:off x="892829" y="3955693"/>
            <a:ext cx="4609613" cy="1815882"/>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Creating a project team with a a dedicated project manager can help keep the organization on track, maintain internal alignment, and develop a strong relationship with the development partner and other stakeholders. This team should meet regularly and occasionally with the developer to discuss project progress and key issues as they come up. </a:t>
            </a:r>
          </a:p>
        </p:txBody>
      </p:sp>
      <p:sp>
        <p:nvSpPr>
          <p:cNvPr id="12" name="TextBox 11"/>
          <p:cNvSpPr txBox="1"/>
          <p:nvPr/>
        </p:nvSpPr>
        <p:spPr>
          <a:xfrm>
            <a:off x="6863783" y="683913"/>
            <a:ext cx="4909991" cy="1846659"/>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CA" sz="1400" b="1" dirty="0">
              <a:latin typeface="Oriya Sangam MN" charset="0"/>
              <a:ea typeface="Oriya Sangam MN" charset="0"/>
              <a:cs typeface="Oriya Sangam MN" charset="0"/>
            </a:endParaRPr>
          </a:p>
          <a:p>
            <a:pPr marL="285750" indent="-285750">
              <a:buFont typeface="Arial" panose="020B0604020202020204" pitchFamily="34" charset="0"/>
              <a:buChar char="•"/>
            </a:pPr>
            <a:r>
              <a:rPr lang="en-CA" sz="1200" b="1" dirty="0">
                <a:latin typeface="Oriya Sangam MN" charset="0"/>
                <a:ea typeface="Oriya Sangam MN" charset="0"/>
                <a:cs typeface="Oriya Sangam MN" charset="0"/>
              </a:rPr>
              <a:t>Format: </a:t>
            </a:r>
            <a:r>
              <a:rPr lang="en-CA" sz="1200" dirty="0">
                <a:latin typeface="Oriya Sangam MN" charset="0"/>
                <a:ea typeface="Oriya Sangam MN" charset="0"/>
                <a:cs typeface="Oriya Sangam MN" charset="0"/>
              </a:rPr>
              <a:t>The team could meet regularly (e.g. biweekly or monthly) to discuss progress and maintain interdepartmental alignment. In addition, the team could meet occasionally with the development partner when key decisions are being made.</a:t>
            </a:r>
          </a:p>
          <a:p>
            <a:pPr marL="285750" indent="-285750">
              <a:buFont typeface="Arial" panose="020B0604020202020204" pitchFamily="34" charset="0"/>
              <a:buChar char="•"/>
            </a:pPr>
            <a:r>
              <a:rPr lang="en-CA" sz="1200" b="1" dirty="0">
                <a:latin typeface="Oriya Sangam MN" charset="0"/>
                <a:ea typeface="Oriya Sangam MN" charset="0"/>
                <a:cs typeface="Oriya Sangam MN" charset="0"/>
              </a:rPr>
              <a:t>Materials: </a:t>
            </a:r>
            <a:r>
              <a:rPr lang="en-CA" sz="1200" dirty="0">
                <a:latin typeface="Oriya Sangam MN" charset="0"/>
                <a:ea typeface="Oriya Sangam MN" charset="0"/>
                <a:cs typeface="Oriya Sangam MN" charset="0"/>
              </a:rPr>
              <a:t>See </a:t>
            </a:r>
            <a:r>
              <a:rPr lang="en-CA" sz="1200" b="1" dirty="0">
                <a:solidFill>
                  <a:srgbClr val="00B0F0"/>
                </a:solidFill>
                <a:latin typeface="Oriya Sangam MN" charset="0"/>
                <a:ea typeface="Oriya Sangam MN" charset="0"/>
                <a:cs typeface="Oriya Sangam MN" charset="0"/>
              </a:rPr>
              <a:t>Project Team </a:t>
            </a:r>
            <a:r>
              <a:rPr lang="en-CA" sz="1200" dirty="0">
                <a:latin typeface="Oriya Sangam MN" charset="0"/>
                <a:ea typeface="Oriya Sangam MN" charset="0"/>
                <a:cs typeface="Oriya Sangam MN" charset="0"/>
              </a:rPr>
              <a:t>attachment</a:t>
            </a:r>
            <a:endParaRPr lang="en-CA" sz="12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a:stretch>
            <a:fillRect/>
          </a:stretch>
        </p:blipFill>
        <p:spPr>
          <a:xfrm>
            <a:off x="2216317" y="1901251"/>
            <a:ext cx="1674561" cy="1674561"/>
          </a:xfrm>
          <a:prstGeom prst="rect">
            <a:avLst/>
          </a:prstGeom>
        </p:spPr>
      </p:pic>
      <p:sp>
        <p:nvSpPr>
          <p:cNvPr id="16" name="TextBox 15">
            <a:extLst>
              <a:ext uri="{FF2B5EF4-FFF2-40B4-BE49-F238E27FC236}">
                <a16:creationId xmlns:a16="http://schemas.microsoft.com/office/drawing/2014/main" id="{AFA95294-5C18-BE49-96E3-BBB056114D1D}"/>
              </a:ext>
            </a:extLst>
          </p:cNvPr>
          <p:cNvSpPr txBox="1"/>
          <p:nvPr/>
        </p:nvSpPr>
        <p:spPr>
          <a:xfrm>
            <a:off x="1008489"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sp>
        <p:nvSpPr>
          <p:cNvPr id="23" name="TextBox 22">
            <a:extLst>
              <a:ext uri="{FF2B5EF4-FFF2-40B4-BE49-F238E27FC236}">
                <a16:creationId xmlns:a16="http://schemas.microsoft.com/office/drawing/2014/main" id="{4BBBEAB5-30D5-1744-8C6F-9B36F0E10A30}"/>
              </a:ext>
            </a:extLst>
          </p:cNvPr>
          <p:cNvSpPr txBox="1"/>
          <p:nvPr/>
        </p:nvSpPr>
        <p:spPr>
          <a:xfrm>
            <a:off x="6863783" y="2887800"/>
            <a:ext cx="5505307" cy="830997"/>
          </a:xfrm>
          <a:prstGeom prst="rect">
            <a:avLst/>
          </a:prstGeom>
          <a:noFill/>
        </p:spPr>
        <p:txBody>
          <a:bodyPr wrap="square" rtlCol="0">
            <a:spAutoFit/>
          </a:bodyPr>
          <a:lstStyle/>
          <a:p>
            <a:r>
              <a:rPr lang="en-US" sz="1200" b="1">
                <a:solidFill>
                  <a:srgbClr val="00B0F0"/>
                </a:solidFill>
                <a:latin typeface="Oriya Sangam MN" charset="0"/>
                <a:ea typeface="Oriya Sangam MN" charset="0"/>
                <a:cs typeface="Oriya Sangam MN" charset="0"/>
              </a:rPr>
              <a:t>Project Dynamics</a:t>
            </a:r>
            <a:endParaRPr lang="en-US" sz="1200" b="1"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p:txBody>
      </p:sp>
      <p:sp>
        <p:nvSpPr>
          <p:cNvPr id="24" name="Rectangle 23">
            <a:extLst>
              <a:ext uri="{FF2B5EF4-FFF2-40B4-BE49-F238E27FC236}">
                <a16:creationId xmlns:a16="http://schemas.microsoft.com/office/drawing/2014/main" id="{494AC599-17E7-7340-B1D2-F8C5B3243E00}"/>
              </a:ext>
            </a:extLst>
          </p:cNvPr>
          <p:cNvSpPr/>
          <p:nvPr/>
        </p:nvSpPr>
        <p:spPr>
          <a:xfrm>
            <a:off x="6911046" y="3175005"/>
            <a:ext cx="4482869" cy="303228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54E04774-A5B3-E04D-A68C-6FCE12E45B2E}"/>
              </a:ext>
            </a:extLst>
          </p:cNvPr>
          <p:cNvSpPr/>
          <p:nvPr/>
        </p:nvSpPr>
        <p:spPr>
          <a:xfrm>
            <a:off x="9636436" y="4964895"/>
            <a:ext cx="1434869" cy="38824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B0F0"/>
                </a:solidFill>
                <a:latin typeface="Oriya Sangam MN" pitchFamily="2" charset="0"/>
                <a:cs typeface="Oriya Sangam MN" pitchFamily="2" charset="0"/>
              </a:rPr>
              <a:t>Key Stakeholders</a:t>
            </a:r>
          </a:p>
        </p:txBody>
      </p:sp>
      <p:sp>
        <p:nvSpPr>
          <p:cNvPr id="27" name="Rounded Rectangle 26">
            <a:extLst>
              <a:ext uri="{FF2B5EF4-FFF2-40B4-BE49-F238E27FC236}">
                <a16:creationId xmlns:a16="http://schemas.microsoft.com/office/drawing/2014/main" id="{100FB21A-6E3A-CD41-804E-DE31ED66C06F}"/>
              </a:ext>
            </a:extLst>
          </p:cNvPr>
          <p:cNvSpPr/>
          <p:nvPr/>
        </p:nvSpPr>
        <p:spPr>
          <a:xfrm>
            <a:off x="9639882" y="4081416"/>
            <a:ext cx="1434869" cy="38824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B0F0"/>
                </a:solidFill>
                <a:latin typeface="Oriya Sangam MN" pitchFamily="2" charset="0"/>
                <a:cs typeface="Oriya Sangam MN" pitchFamily="2" charset="0"/>
              </a:rPr>
              <a:t>Development Partner</a:t>
            </a:r>
          </a:p>
        </p:txBody>
      </p:sp>
      <p:grpSp>
        <p:nvGrpSpPr>
          <p:cNvPr id="31" name="Group 30">
            <a:extLst>
              <a:ext uri="{FF2B5EF4-FFF2-40B4-BE49-F238E27FC236}">
                <a16:creationId xmlns:a16="http://schemas.microsoft.com/office/drawing/2014/main" id="{AB145356-C192-B843-A98A-DB5AF7F1E283}"/>
              </a:ext>
            </a:extLst>
          </p:cNvPr>
          <p:cNvGrpSpPr/>
          <p:nvPr/>
        </p:nvGrpSpPr>
        <p:grpSpPr>
          <a:xfrm>
            <a:off x="7146152" y="3321935"/>
            <a:ext cx="1984406" cy="2781138"/>
            <a:chOff x="6593082" y="5319345"/>
            <a:chExt cx="1744522" cy="1335345"/>
          </a:xfrm>
        </p:grpSpPr>
        <p:sp>
          <p:nvSpPr>
            <p:cNvPr id="9" name="Rounded Rectangle 8">
              <a:extLst>
                <a:ext uri="{FF2B5EF4-FFF2-40B4-BE49-F238E27FC236}">
                  <a16:creationId xmlns:a16="http://schemas.microsoft.com/office/drawing/2014/main" id="{46397236-C703-AF4D-BD64-BD362C7BB3C5}"/>
                </a:ext>
              </a:extLst>
            </p:cNvPr>
            <p:cNvSpPr/>
            <p:nvPr/>
          </p:nvSpPr>
          <p:spPr>
            <a:xfrm>
              <a:off x="6738239" y="6017198"/>
              <a:ext cx="1434868" cy="18901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B0F0"/>
                  </a:solidFill>
                  <a:latin typeface="Oriya Sangam MN" pitchFamily="2" charset="0"/>
                  <a:cs typeface="Oriya Sangam MN" pitchFamily="2" charset="0"/>
                </a:rPr>
                <a:t>Other Team Members</a:t>
              </a:r>
            </a:p>
          </p:txBody>
        </p:sp>
        <p:sp>
          <p:nvSpPr>
            <p:cNvPr id="25" name="Rounded Rectangle 24">
              <a:extLst>
                <a:ext uri="{FF2B5EF4-FFF2-40B4-BE49-F238E27FC236}">
                  <a16:creationId xmlns:a16="http://schemas.microsoft.com/office/drawing/2014/main" id="{9356C9D1-46F6-1E41-A867-9258091E390F}"/>
                </a:ext>
              </a:extLst>
            </p:cNvPr>
            <p:cNvSpPr/>
            <p:nvPr/>
          </p:nvSpPr>
          <p:spPr>
            <a:xfrm>
              <a:off x="6745199" y="5515945"/>
              <a:ext cx="1434869" cy="130581"/>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00B0F0"/>
                  </a:solidFill>
                  <a:latin typeface="Oriya Sangam MN" pitchFamily="2" charset="0"/>
                  <a:cs typeface="Oriya Sangam MN" pitchFamily="2" charset="0"/>
                </a:rPr>
                <a:t>Project Manager</a:t>
              </a:r>
            </a:p>
          </p:txBody>
        </p:sp>
        <p:sp>
          <p:nvSpPr>
            <p:cNvPr id="29" name="Rounded Rectangle 28">
              <a:extLst>
                <a:ext uri="{FF2B5EF4-FFF2-40B4-BE49-F238E27FC236}">
                  <a16:creationId xmlns:a16="http://schemas.microsoft.com/office/drawing/2014/main" id="{BCB58A47-A0EC-924A-A1A5-C1B7D2E3ADE2}"/>
                </a:ext>
              </a:extLst>
            </p:cNvPr>
            <p:cNvSpPr/>
            <p:nvPr/>
          </p:nvSpPr>
          <p:spPr>
            <a:xfrm>
              <a:off x="6593082" y="5319345"/>
              <a:ext cx="1744522" cy="133534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100" b="1" dirty="0">
                  <a:solidFill>
                    <a:srgbClr val="00B0F0"/>
                  </a:solidFill>
                  <a:latin typeface="Oriya Sangam MN" pitchFamily="2" charset="0"/>
                  <a:cs typeface="Oriya Sangam MN" pitchFamily="2" charset="0"/>
                </a:rPr>
                <a:t>Project Team</a:t>
              </a:r>
            </a:p>
          </p:txBody>
        </p:sp>
      </p:grpSp>
      <p:cxnSp>
        <p:nvCxnSpPr>
          <p:cNvPr id="39" name="Elbow Connector 38">
            <a:extLst>
              <a:ext uri="{FF2B5EF4-FFF2-40B4-BE49-F238E27FC236}">
                <a16:creationId xmlns:a16="http://schemas.microsoft.com/office/drawing/2014/main" id="{93B8FD7D-10FC-B144-8DEC-3C3C25D8F0EA}"/>
              </a:ext>
            </a:extLst>
          </p:cNvPr>
          <p:cNvCxnSpPr>
            <a:cxnSpLocks/>
            <a:stCxn id="29" idx="3"/>
            <a:endCxn id="26" idx="1"/>
          </p:cNvCxnSpPr>
          <p:nvPr/>
        </p:nvCxnSpPr>
        <p:spPr>
          <a:xfrm>
            <a:off x="9130558" y="4712504"/>
            <a:ext cx="505878" cy="446514"/>
          </a:xfrm>
          <a:prstGeom prst="bentConnector3">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C2C215B1-B9AC-284D-8BFD-312C9E9D9452}"/>
              </a:ext>
            </a:extLst>
          </p:cNvPr>
          <p:cNvCxnSpPr>
            <a:stCxn id="29" idx="3"/>
            <a:endCxn id="27" idx="1"/>
          </p:cNvCxnSpPr>
          <p:nvPr/>
        </p:nvCxnSpPr>
        <p:spPr>
          <a:xfrm flipV="1">
            <a:off x="9130558" y="4275539"/>
            <a:ext cx="509324" cy="436965"/>
          </a:xfrm>
          <a:prstGeom prst="bentConnector3">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224807" y="4056539"/>
            <a:ext cx="1888669" cy="707886"/>
          </a:xfrm>
          <a:prstGeom prst="rect">
            <a:avLst/>
          </a:prstGeom>
        </p:spPr>
        <p:txBody>
          <a:bodyPr wrap="square">
            <a:spAutoFit/>
          </a:bodyPr>
          <a:lstStyle/>
          <a:p>
            <a:r>
              <a:rPr lang="en-US" sz="800">
                <a:latin typeface="Oriya Sangam MN" charset="0"/>
                <a:ea typeface="Oriya Sangam MN" charset="0"/>
                <a:cs typeface="Oriya Sangam MN" charset="0"/>
              </a:rPr>
              <a:t>Coordinates with partners and stakeholders, ensures internal deadlines are met and works to mitigate risk for the board, staff, prospective tenants, and families</a:t>
            </a:r>
            <a:endParaRPr lang="en-US" sz="800"/>
          </a:p>
        </p:txBody>
      </p:sp>
      <p:sp>
        <p:nvSpPr>
          <p:cNvPr id="30" name="Rectangle 29"/>
          <p:cNvSpPr/>
          <p:nvPr/>
        </p:nvSpPr>
        <p:spPr>
          <a:xfrm>
            <a:off x="7224807" y="5209485"/>
            <a:ext cx="1953014" cy="830997"/>
          </a:xfrm>
          <a:prstGeom prst="rect">
            <a:avLst/>
          </a:prstGeom>
        </p:spPr>
        <p:txBody>
          <a:bodyPr wrap="square">
            <a:spAutoFit/>
          </a:bodyPr>
          <a:lstStyle/>
          <a:p>
            <a:r>
              <a:rPr lang="en-US" sz="800">
                <a:latin typeface="Oriya Sangam MN" charset="0"/>
                <a:ea typeface="Oriya Sangam MN" charset="0"/>
                <a:cs typeface="Oriya Sangam MN" charset="0"/>
              </a:rPr>
              <a:t>Other members should be decision makers from all departments affected by the project and could be engaged as required to co-ordinate the allocation of resources throughout the organization.</a:t>
            </a:r>
            <a:endParaRPr lang="en-US" sz="800"/>
          </a:p>
        </p:txBody>
      </p:sp>
      <p:sp>
        <p:nvSpPr>
          <p:cNvPr id="32" name="Rectangle 31">
            <a:extLst>
              <a:ext uri="{FF2B5EF4-FFF2-40B4-BE49-F238E27FC236}">
                <a16:creationId xmlns:a16="http://schemas.microsoft.com/office/drawing/2014/main" id="{EB9F0801-DBC3-994B-9145-09D011BCAD26}"/>
              </a:ext>
            </a:extLst>
          </p:cNvPr>
          <p:cNvSpPr/>
          <p:nvPr/>
        </p:nvSpPr>
        <p:spPr>
          <a:xfrm>
            <a:off x="1005133"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46BCD427-011B-F649-9623-70D99616C404}"/>
              </a:ext>
            </a:extLst>
          </p:cNvPr>
          <p:cNvSpPr txBox="1"/>
          <p:nvPr/>
        </p:nvSpPr>
        <p:spPr>
          <a:xfrm>
            <a:off x="1021015"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pic>
        <p:nvPicPr>
          <p:cNvPr id="34" name="Picture 33">
            <a:extLst>
              <a:ext uri="{FF2B5EF4-FFF2-40B4-BE49-F238E27FC236}">
                <a16:creationId xmlns:a16="http://schemas.microsoft.com/office/drawing/2014/main" id="{AA8C2B2B-9D7E-3747-9917-A96C76ED9CE7}"/>
              </a:ext>
            </a:extLst>
          </p:cNvPr>
          <p:cNvPicPr>
            <a:picLocks noChangeAspect="1"/>
          </p:cNvPicPr>
          <p:nvPr/>
        </p:nvPicPr>
        <p:blipFill>
          <a:blip r:embed="rId4"/>
          <a:srcRect/>
          <a:stretch/>
        </p:blipFill>
        <p:spPr>
          <a:xfrm>
            <a:off x="1605250" y="1250052"/>
            <a:ext cx="225911" cy="211792"/>
          </a:xfrm>
          <a:prstGeom prst="rect">
            <a:avLst/>
          </a:prstGeom>
          <a:solidFill>
            <a:srgbClr val="00B0F0"/>
          </a:solidFill>
        </p:spPr>
      </p:pic>
      <p:pic>
        <p:nvPicPr>
          <p:cNvPr id="28" name="Picture 27" descr="A picture containing food&#10;&#10;Description automatically generated">
            <a:extLst>
              <a:ext uri="{FF2B5EF4-FFF2-40B4-BE49-F238E27FC236}">
                <a16:creationId xmlns:a16="http://schemas.microsoft.com/office/drawing/2014/main" id="{6232BE95-7CFF-7F44-82AE-69A34962F1A1}"/>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703726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4583018" y="6356350"/>
            <a:ext cx="6770782" cy="365125"/>
          </a:xfrm>
        </p:spPr>
        <p:txBody>
          <a:bodyPr/>
          <a:lstStyle/>
          <a:p>
            <a:r>
              <a:rPr lang="en-US" sz="800" dirty="0"/>
              <a:t>Canadian Association for Community Living |  Inclusive Housing Toolkit #1 | </a:t>
            </a:r>
            <a:fld id="{0ECC8AB7-EC8A-0742-88D4-A0FD04CAACC7}" type="slidenum">
              <a:rPr lang="en-US" sz="800" smtClean="0"/>
              <a:t>17</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646331"/>
          </a:xfrm>
          <a:prstGeom prst="rect">
            <a:avLst/>
          </a:prstGeom>
          <a:noFill/>
        </p:spPr>
        <p:txBody>
          <a:bodyPr wrap="square" rtlCol="0">
            <a:spAutoFit/>
          </a:bodyPr>
          <a:lstStyle/>
          <a:p>
            <a:r>
              <a:rPr lang="en-US" b="1" dirty="0">
                <a:latin typeface="Oriya Sangam MN" charset="0"/>
                <a:ea typeface="Oriya Sangam MN" charset="0"/>
                <a:cs typeface="Oriya Sangam MN" charset="0"/>
              </a:rPr>
              <a:t>Design</a:t>
            </a:r>
          </a:p>
          <a:p>
            <a:endParaRPr lang="en-US" b="1" dirty="0">
              <a:latin typeface="Oriya Sangam MN" charset="0"/>
              <a:ea typeface="Oriya Sangam MN" charset="0"/>
              <a:cs typeface="Oriya Sangam MN" charset="0"/>
            </a:endParaRPr>
          </a:p>
        </p:txBody>
      </p:sp>
      <p:sp>
        <p:nvSpPr>
          <p:cNvPr id="10" name="TextBox 9"/>
          <p:cNvSpPr txBox="1"/>
          <p:nvPr/>
        </p:nvSpPr>
        <p:spPr>
          <a:xfrm>
            <a:off x="892829" y="3955693"/>
            <a:ext cx="4609613" cy="2462213"/>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In an ideal scenario, the project team is able to have significant input on the design of the building and the units. However, this is dependent on the stage of the development at the moment the MOU is signed. Collaboration on the final design can ensure the building as a whole meets the needs of all stakeholders involved including the development partner, support staff, and key stakeholders. In particular, having resident input on the design can lead to a more inclusive outcome.</a:t>
            </a:r>
          </a:p>
          <a:p>
            <a:endParaRPr lang="en-US" sz="1400" dirty="0">
              <a:latin typeface="Oriya Sangam MN" charset="0"/>
              <a:ea typeface="Oriya Sangam MN" charset="0"/>
              <a:cs typeface="Oriya Sangam MN" charset="0"/>
            </a:endParaRPr>
          </a:p>
        </p:txBody>
      </p:sp>
      <p:sp>
        <p:nvSpPr>
          <p:cNvPr id="12" name="TextBox 11"/>
          <p:cNvSpPr txBox="1"/>
          <p:nvPr/>
        </p:nvSpPr>
        <p:spPr>
          <a:xfrm>
            <a:off x="6969142" y="639105"/>
            <a:ext cx="4884267" cy="3570208"/>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CA" sz="1200" b="1" dirty="0">
                <a:latin typeface="Oriya Sangam MN" charset="0"/>
                <a:ea typeface="Oriya Sangam MN" charset="0"/>
                <a:cs typeface="Oriya Sangam MN" charset="0"/>
              </a:rPr>
              <a:t>Format: </a:t>
            </a:r>
            <a:r>
              <a:rPr lang="en-CA" sz="1200" dirty="0">
                <a:latin typeface="Oriya Sangam MN" charset="0"/>
                <a:ea typeface="Oriya Sangam MN" charset="0"/>
                <a:cs typeface="Oriya Sangam MN" charset="0"/>
              </a:rPr>
              <a:t>Host a number of co-design sessions with the project team and the development partner to help translate the importance of the vision to the developer. </a:t>
            </a:r>
            <a:endParaRPr lang="en-CA" sz="1200" b="1" dirty="0">
              <a:latin typeface="Oriya Sangam MN" charset="0"/>
              <a:ea typeface="Oriya Sangam MN" charset="0"/>
              <a:cs typeface="Oriya Sangam MN" charset="0"/>
            </a:endParaRPr>
          </a:p>
          <a:p>
            <a:pPr marL="285750" indent="-285750">
              <a:buFont typeface="Arial" charset="0"/>
              <a:buChar char="•"/>
            </a:pPr>
            <a:r>
              <a:rPr lang="en-CA" sz="1200" b="1" dirty="0">
                <a:latin typeface="Oriya Sangam MN" charset="0"/>
                <a:ea typeface="Oriya Sangam MN" charset="0"/>
                <a:cs typeface="Oriya Sangam MN" charset="0"/>
              </a:rPr>
              <a:t>Materials: </a:t>
            </a:r>
            <a:r>
              <a:rPr lang="en-CA" sz="1200" dirty="0">
                <a:latin typeface="Oriya Sangam MN" charset="0"/>
                <a:ea typeface="Oriya Sangam MN" charset="0"/>
                <a:cs typeface="Oriya Sangam MN" charset="0"/>
              </a:rPr>
              <a:t>Visioning summary, initial designs for the building, and examples of design</a:t>
            </a:r>
          </a:p>
          <a:p>
            <a:pPr marL="285750" indent="-285750">
              <a:buFont typeface="Arial" charset="0"/>
              <a:buChar char="•"/>
            </a:pPr>
            <a:r>
              <a:rPr lang="en-CA" sz="1200" b="1" dirty="0">
                <a:latin typeface="Oriya Sangam MN" charset="0"/>
                <a:ea typeface="Oriya Sangam MN" charset="0"/>
                <a:cs typeface="Oriya Sangam MN" charset="0"/>
              </a:rPr>
              <a:t>Method: </a:t>
            </a:r>
          </a:p>
          <a:p>
            <a:pPr marL="742950" lvl="1" indent="-285750">
              <a:buFont typeface="Courier New" panose="02070309020205020404" pitchFamily="49" charset="0"/>
              <a:buChar char="o"/>
            </a:pPr>
            <a:r>
              <a:rPr lang="en-CA" sz="1200" dirty="0">
                <a:latin typeface="Oriya Sangam MN" charset="0"/>
                <a:ea typeface="Oriya Sangam MN" charset="0"/>
                <a:cs typeface="Oriya Sangam MN" charset="0"/>
              </a:rPr>
              <a:t>Building off the vision, present pre-developed ideas and principles to the developer, including concepts for the space and support model</a:t>
            </a:r>
          </a:p>
          <a:p>
            <a:pPr marL="742950" lvl="1" indent="-285750">
              <a:buFont typeface="Courier New" panose="02070309020205020404" pitchFamily="49" charset="0"/>
              <a:buChar char="o"/>
            </a:pPr>
            <a:r>
              <a:rPr lang="en-CA" sz="1200" dirty="0">
                <a:latin typeface="Oriya Sangam MN" charset="0"/>
                <a:ea typeface="Oriya Sangam MN" charset="0"/>
                <a:cs typeface="Oriya Sangam MN" charset="0"/>
              </a:rPr>
              <a:t>Explore together what might be feasible in the building and on the site</a:t>
            </a:r>
          </a:p>
          <a:p>
            <a:pPr marL="742950" lvl="1" indent="-285750">
              <a:buFont typeface="Courier New" panose="02070309020205020404" pitchFamily="49" charset="0"/>
              <a:buChar char="o"/>
            </a:pPr>
            <a:r>
              <a:rPr lang="en-CA" sz="1200" dirty="0">
                <a:latin typeface="Oriya Sangam MN" charset="0"/>
                <a:ea typeface="Oriya Sangam MN" charset="0"/>
                <a:cs typeface="Oriya Sangam MN" charset="0"/>
              </a:rPr>
              <a:t>Discuss trade-offs and set priorities to help the developer refine and finalize the design</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4" descr="mage result for desig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00" y="1836000"/>
            <a:ext cx="1738800" cy="1738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6B0F06F-650E-094B-87CE-32E245BAE8E1}"/>
              </a:ext>
            </a:extLst>
          </p:cNvPr>
          <p:cNvSpPr txBox="1"/>
          <p:nvPr/>
        </p:nvSpPr>
        <p:spPr>
          <a:xfrm>
            <a:off x="1008489"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sp>
        <p:nvSpPr>
          <p:cNvPr id="17" name="Rectangle 16">
            <a:extLst>
              <a:ext uri="{FF2B5EF4-FFF2-40B4-BE49-F238E27FC236}">
                <a16:creationId xmlns:a16="http://schemas.microsoft.com/office/drawing/2014/main" id="{EB9F0801-DBC3-994B-9145-09D011BCAD26}"/>
              </a:ext>
            </a:extLst>
          </p:cNvPr>
          <p:cNvSpPr/>
          <p:nvPr/>
        </p:nvSpPr>
        <p:spPr>
          <a:xfrm>
            <a:off x="1005133"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6BCD427-011B-F649-9623-70D99616C404}"/>
              </a:ext>
            </a:extLst>
          </p:cNvPr>
          <p:cNvSpPr txBox="1"/>
          <p:nvPr/>
        </p:nvSpPr>
        <p:spPr>
          <a:xfrm>
            <a:off x="1021015"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pic>
        <p:nvPicPr>
          <p:cNvPr id="20" name="Picture 19">
            <a:extLst>
              <a:ext uri="{FF2B5EF4-FFF2-40B4-BE49-F238E27FC236}">
                <a16:creationId xmlns:a16="http://schemas.microsoft.com/office/drawing/2014/main" id="{AA8C2B2B-9D7E-3747-9917-A96C76ED9CE7}"/>
              </a:ext>
            </a:extLst>
          </p:cNvPr>
          <p:cNvPicPr>
            <a:picLocks noChangeAspect="1"/>
          </p:cNvPicPr>
          <p:nvPr/>
        </p:nvPicPr>
        <p:blipFill>
          <a:blip r:embed="rId4"/>
          <a:srcRect/>
          <a:stretch/>
        </p:blipFill>
        <p:spPr>
          <a:xfrm>
            <a:off x="1605250" y="1250052"/>
            <a:ext cx="225911" cy="211792"/>
          </a:xfrm>
          <a:prstGeom prst="rect">
            <a:avLst/>
          </a:prstGeom>
          <a:solidFill>
            <a:srgbClr val="00B0F0"/>
          </a:solidFill>
        </p:spPr>
      </p:pic>
      <p:sp>
        <p:nvSpPr>
          <p:cNvPr id="21" name="TextBox 20">
            <a:extLst>
              <a:ext uri="{FF2B5EF4-FFF2-40B4-BE49-F238E27FC236}">
                <a16:creationId xmlns:a16="http://schemas.microsoft.com/office/drawing/2014/main" id="{D1DB57F9-BFD9-A242-8177-87BD22C291AA}"/>
              </a:ext>
            </a:extLst>
          </p:cNvPr>
          <p:cNvSpPr txBox="1"/>
          <p:nvPr/>
        </p:nvSpPr>
        <p:spPr>
          <a:xfrm>
            <a:off x="6996682" y="3546154"/>
            <a:ext cx="5505307" cy="276999"/>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Additional Design Considerations</a:t>
            </a:r>
          </a:p>
        </p:txBody>
      </p:sp>
      <p:sp>
        <p:nvSpPr>
          <p:cNvPr id="22" name="Rectangle 21">
            <a:extLst>
              <a:ext uri="{FF2B5EF4-FFF2-40B4-BE49-F238E27FC236}">
                <a16:creationId xmlns:a16="http://schemas.microsoft.com/office/drawing/2014/main" id="{F30A26D0-E906-F44A-96CF-1BA79E5E24BF}"/>
              </a:ext>
            </a:extLst>
          </p:cNvPr>
          <p:cNvSpPr/>
          <p:nvPr/>
        </p:nvSpPr>
        <p:spPr>
          <a:xfrm>
            <a:off x="6735651" y="3826580"/>
            <a:ext cx="5022759" cy="242915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1" name="TextBox 10">
            <a:extLst>
              <a:ext uri="{FF2B5EF4-FFF2-40B4-BE49-F238E27FC236}">
                <a16:creationId xmlns:a16="http://schemas.microsoft.com/office/drawing/2014/main" id="{178BD005-F16A-B740-A9CF-991269C984C3}"/>
              </a:ext>
            </a:extLst>
          </p:cNvPr>
          <p:cNvSpPr txBox="1"/>
          <p:nvPr/>
        </p:nvSpPr>
        <p:spPr>
          <a:xfrm>
            <a:off x="6773037" y="3923769"/>
            <a:ext cx="4874729" cy="2585323"/>
          </a:xfrm>
          <a:prstGeom prst="rect">
            <a:avLst/>
          </a:prstGeom>
          <a:noFill/>
        </p:spPr>
        <p:txBody>
          <a:bodyPr wrap="square" rtlCol="0">
            <a:spAutoFit/>
          </a:bodyPr>
          <a:lstStyle/>
          <a:p>
            <a:pPr marL="171450" indent="-171450">
              <a:buFont typeface="Arial" charset="0"/>
              <a:buChar char="•"/>
            </a:pPr>
            <a:r>
              <a:rPr lang="en-CA" sz="1200" dirty="0">
                <a:solidFill>
                  <a:srgbClr val="00B0F0"/>
                </a:solidFill>
                <a:latin typeface="Oriya Sangam MN" charset="0"/>
                <a:ea typeface="Oriya Sangam MN" charset="0"/>
                <a:cs typeface="Oriya Sangam MN" charset="0"/>
              </a:rPr>
              <a:t>Number of units (economies of scale vs. proportion of tenants with a disability)</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Unit size (number of bedrooms) and features</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Dispersion of units for people with developmental disabilities </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Quality/durability vs cost of appliances and finishes</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Amenities, common spaces and social connection points</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Staff space and work flow </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Proximity to services (or designing for mixed-use) </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Cost and affordability</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Accessibility, health and safety</a:t>
            </a:r>
          </a:p>
          <a:p>
            <a:pPr marL="171450" indent="-171450">
              <a:buFont typeface="Arial" charset="0"/>
              <a:buChar char="•"/>
            </a:pPr>
            <a:r>
              <a:rPr lang="en-CA" sz="1200" dirty="0" err="1">
                <a:solidFill>
                  <a:srgbClr val="00B0F0"/>
                </a:solidFill>
                <a:latin typeface="Oriya Sangam MN" charset="0"/>
                <a:ea typeface="Oriya Sangam MN" charset="0"/>
                <a:cs typeface="Oriya Sangam MN" charset="0"/>
              </a:rPr>
              <a:t>Visitability</a:t>
            </a:r>
            <a:r>
              <a:rPr lang="en-CA" sz="1200" dirty="0">
                <a:solidFill>
                  <a:srgbClr val="00B0F0"/>
                </a:solidFill>
                <a:latin typeface="Oriya Sangam MN" charset="0"/>
                <a:ea typeface="Oriya Sangam MN" charset="0"/>
                <a:cs typeface="Oriya Sangam MN" charset="0"/>
              </a:rPr>
              <a:t> (for guests), building access and security</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Parking or transportation</a:t>
            </a:r>
          </a:p>
          <a:p>
            <a:endParaRPr lang="en-US" dirty="0">
              <a:solidFill>
                <a:srgbClr val="00B0F0"/>
              </a:solidFill>
            </a:endParaRPr>
          </a:p>
        </p:txBody>
      </p:sp>
      <p:pic>
        <p:nvPicPr>
          <p:cNvPr id="23" name="Picture 22" descr="A picture containing food&#10;&#10;Description automatically generated">
            <a:extLst>
              <a:ext uri="{FF2B5EF4-FFF2-40B4-BE49-F238E27FC236}">
                <a16:creationId xmlns:a16="http://schemas.microsoft.com/office/drawing/2014/main" id="{E9321BF7-0825-1F40-B3F9-FFD34E40067B}"/>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567308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111828" y="6356350"/>
            <a:ext cx="6241972" cy="365125"/>
          </a:xfrm>
        </p:spPr>
        <p:txBody>
          <a:bodyPr/>
          <a:lstStyle/>
          <a:p>
            <a:r>
              <a:rPr lang="en-US" sz="800" dirty="0"/>
              <a:t>Canadian Association for Community Living |  Inclusive Housing Toolkit #1 | </a:t>
            </a:r>
            <a:fld id="{0ECC8AB7-EC8A-0742-88D4-A0FD04CAACC7}" type="slidenum">
              <a:rPr lang="en-US" sz="800" smtClean="0"/>
              <a:t>18</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Select Individuals</a:t>
            </a:r>
          </a:p>
        </p:txBody>
      </p:sp>
      <p:sp>
        <p:nvSpPr>
          <p:cNvPr id="10" name="TextBox 9"/>
          <p:cNvSpPr txBox="1"/>
          <p:nvPr/>
        </p:nvSpPr>
        <p:spPr>
          <a:xfrm>
            <a:off x="892829" y="3955693"/>
            <a:ext cx="4609613" cy="2554545"/>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After construction has started, it is important to begin the process of tenant selection. There might be a list of interested individuals and families from previous consultations. In addition, there might be individuals the organization supports or is aware of who are living in unsuitable homes (e.g. older adults who require accessible housing, people living group homes in need of major repairs). It would be important for project leaders and staff to engage these individuals and their families early to discuss if the new building would suit their needs and allow them sufficient time to prepare for their move.</a:t>
            </a:r>
          </a:p>
        </p:txBody>
      </p:sp>
      <p:sp>
        <p:nvSpPr>
          <p:cNvPr id="12" name="TextBox 11"/>
          <p:cNvSpPr txBox="1"/>
          <p:nvPr/>
        </p:nvSpPr>
        <p:spPr>
          <a:xfrm>
            <a:off x="6969142" y="1240353"/>
            <a:ext cx="4773679" cy="3170099"/>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 </a:t>
            </a:r>
            <a:r>
              <a:rPr lang="en-US" sz="1200" dirty="0">
                <a:latin typeface="Oriya Sangam MN" charset="0"/>
                <a:ea typeface="Oriya Sangam MN" charset="0"/>
                <a:cs typeface="Oriya Sangam MN" charset="0"/>
              </a:rPr>
              <a:t>Host in-person conversations between staff and individuals and/or their families.</a:t>
            </a:r>
          </a:p>
          <a:p>
            <a:pPr marL="285750" indent="-285750">
              <a:buFont typeface="Arial" charset="0"/>
              <a:buChar char="•"/>
            </a:pPr>
            <a:r>
              <a:rPr lang="en-US" sz="1200" b="1" dirty="0">
                <a:latin typeface="Oriya Sangam MN" charset="0"/>
                <a:ea typeface="Oriya Sangam MN" charset="0"/>
                <a:cs typeface="Oriya Sangam MN" charset="0"/>
              </a:rPr>
              <a:t>Method: </a:t>
            </a: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Ensure the</a:t>
            </a:r>
            <a:r>
              <a:rPr lang="en-US" sz="1200" b="1" dirty="0">
                <a:latin typeface="Oriya Sangam MN" charset="0"/>
                <a:ea typeface="Oriya Sangam MN" charset="0"/>
                <a:cs typeface="Oriya Sangam MN" charset="0"/>
              </a:rPr>
              <a:t> </a:t>
            </a:r>
            <a:r>
              <a:rPr lang="en-US" sz="1200" dirty="0">
                <a:latin typeface="Oriya Sangam MN" charset="0"/>
                <a:ea typeface="Oriya Sangam MN" charset="0"/>
                <a:cs typeface="Oriya Sangam MN" charset="0"/>
              </a:rPr>
              <a:t>staff member approaching the individual and/or family is familiar with their situation</a:t>
            </a: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Develop a communication plan about the benefits of the new living environment in the development</a:t>
            </a: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Explore the feasibility of what living in the new development might look like and if it would meet the needs of the individual</a:t>
            </a:r>
          </a:p>
          <a:p>
            <a:pPr marL="742950" lvl="1" indent="-285750">
              <a:buFont typeface="Courier New" panose="02070309020205020404" pitchFamily="49" charset="0"/>
              <a:buChar char="o"/>
            </a:pPr>
            <a:endParaRPr lang="en-US" sz="12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2" descr="mage result for peopl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00" y="1836000"/>
            <a:ext cx="1738800" cy="1738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7176202-DB6F-1148-BF88-CBAD328D05F1}"/>
              </a:ext>
            </a:extLst>
          </p:cNvPr>
          <p:cNvSpPr txBox="1"/>
          <p:nvPr/>
        </p:nvSpPr>
        <p:spPr>
          <a:xfrm>
            <a:off x="1008489"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sp>
        <p:nvSpPr>
          <p:cNvPr id="15" name="Rectangle 14">
            <a:extLst>
              <a:ext uri="{FF2B5EF4-FFF2-40B4-BE49-F238E27FC236}">
                <a16:creationId xmlns:a16="http://schemas.microsoft.com/office/drawing/2014/main" id="{48046CDD-7829-D148-AADE-01D8B5A1B115}"/>
              </a:ext>
            </a:extLst>
          </p:cNvPr>
          <p:cNvSpPr/>
          <p:nvPr/>
        </p:nvSpPr>
        <p:spPr>
          <a:xfrm>
            <a:off x="1008580"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4E97FAA9-441C-6046-BF69-F763879A89A6}"/>
              </a:ext>
            </a:extLst>
          </p:cNvPr>
          <p:cNvSpPr txBox="1"/>
          <p:nvPr/>
        </p:nvSpPr>
        <p:spPr>
          <a:xfrm>
            <a:off x="1021015"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pic>
        <p:nvPicPr>
          <p:cNvPr id="18" name="Picture 17">
            <a:extLst>
              <a:ext uri="{FF2B5EF4-FFF2-40B4-BE49-F238E27FC236}">
                <a16:creationId xmlns:a16="http://schemas.microsoft.com/office/drawing/2014/main" id="{5875ECEF-29EA-B84D-BFF9-BADEF6E8777A}"/>
              </a:ext>
            </a:extLst>
          </p:cNvPr>
          <p:cNvPicPr>
            <a:picLocks noChangeAspect="1"/>
          </p:cNvPicPr>
          <p:nvPr/>
        </p:nvPicPr>
        <p:blipFill>
          <a:blip r:embed="rId4"/>
          <a:srcRect/>
          <a:stretch/>
        </p:blipFill>
        <p:spPr>
          <a:xfrm>
            <a:off x="1605250" y="1250052"/>
            <a:ext cx="225911" cy="211792"/>
          </a:xfrm>
          <a:prstGeom prst="rect">
            <a:avLst/>
          </a:prstGeom>
          <a:solidFill>
            <a:srgbClr val="00B0F0"/>
          </a:solidFill>
        </p:spPr>
      </p:pic>
      <p:sp>
        <p:nvSpPr>
          <p:cNvPr id="19" name="TextBox 18">
            <a:extLst>
              <a:ext uri="{FF2B5EF4-FFF2-40B4-BE49-F238E27FC236}">
                <a16:creationId xmlns:a16="http://schemas.microsoft.com/office/drawing/2014/main" id="{6F45A426-8BDE-6C4D-AB04-A208960B36B6}"/>
              </a:ext>
            </a:extLst>
          </p:cNvPr>
          <p:cNvSpPr txBox="1"/>
          <p:nvPr/>
        </p:nvSpPr>
        <p:spPr>
          <a:xfrm>
            <a:off x="6977209" y="3827704"/>
            <a:ext cx="5505307" cy="830997"/>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Sample Questions</a:t>
            </a: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p:txBody>
      </p:sp>
      <p:sp>
        <p:nvSpPr>
          <p:cNvPr id="20" name="Rectangle 19">
            <a:extLst>
              <a:ext uri="{FF2B5EF4-FFF2-40B4-BE49-F238E27FC236}">
                <a16:creationId xmlns:a16="http://schemas.microsoft.com/office/drawing/2014/main" id="{F24AF104-0C7B-3046-8F56-5086F1662413}"/>
              </a:ext>
            </a:extLst>
          </p:cNvPr>
          <p:cNvSpPr/>
          <p:nvPr/>
        </p:nvSpPr>
        <p:spPr>
          <a:xfrm>
            <a:off x="7074746" y="4089226"/>
            <a:ext cx="4482869" cy="211228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BB301B-624D-F946-9CAA-3D2DC181F086}"/>
              </a:ext>
            </a:extLst>
          </p:cNvPr>
          <p:cNvSpPr/>
          <p:nvPr/>
        </p:nvSpPr>
        <p:spPr>
          <a:xfrm>
            <a:off x="7211736" y="4195370"/>
            <a:ext cx="4142064" cy="1384995"/>
          </a:xfrm>
          <a:prstGeom prst="rect">
            <a:avLst/>
          </a:prstGeom>
        </p:spPr>
        <p:txBody>
          <a:bodyPr wrap="square">
            <a:spAutoFit/>
          </a:bodyPr>
          <a:lstStyle/>
          <a:p>
            <a:pPr marL="228600" indent="-228600">
              <a:buFont typeface="+mj-lt"/>
              <a:buAutoNum type="arabicPeriod"/>
            </a:pPr>
            <a:endParaRPr lang="en-US" sz="1200" b="1" dirty="0">
              <a:solidFill>
                <a:srgbClr val="7030A0"/>
              </a:solidFill>
              <a:latin typeface="Oriya Sangam MN" charset="0"/>
              <a:ea typeface="Oriya Sangam MN" charset="0"/>
              <a:cs typeface="Oriya Sangam MN" charset="0"/>
            </a:endParaRPr>
          </a:p>
          <a:p>
            <a:pPr marL="228600" indent="-228600">
              <a:buFont typeface="+mj-lt"/>
              <a:buAutoNum type="arabicPeriod"/>
            </a:pPr>
            <a:endParaRPr lang="en-US" sz="1200" dirty="0">
              <a:solidFill>
                <a:srgbClr val="7030A0"/>
              </a:solidFill>
              <a:latin typeface="Oriya Sangam MN" charset="0"/>
              <a:ea typeface="Oriya Sangam MN" charset="0"/>
              <a:cs typeface="Oriya Sangam MN" charset="0"/>
            </a:endParaRPr>
          </a:p>
          <a:p>
            <a:endParaRPr lang="en-US" sz="1200" dirty="0">
              <a:solidFill>
                <a:srgbClr val="7030A0"/>
              </a:solidFill>
              <a:latin typeface="Oriya Sangam MN" charset="0"/>
              <a:ea typeface="Oriya Sangam MN" charset="0"/>
              <a:cs typeface="Oriya Sangam MN" charset="0"/>
            </a:endParaRPr>
          </a:p>
          <a:p>
            <a:endParaRPr lang="en-US" sz="1200" dirty="0">
              <a:solidFill>
                <a:srgbClr val="7030A0"/>
              </a:solidFill>
              <a:latin typeface="Oriya Sangam MN" charset="0"/>
              <a:ea typeface="Oriya Sangam MN" charset="0"/>
              <a:cs typeface="Oriya Sangam MN" charset="0"/>
            </a:endParaRPr>
          </a:p>
          <a:p>
            <a:pPr marL="228600" indent="-228600">
              <a:buFont typeface="+mj-lt"/>
              <a:buAutoNum type="arabicPeriod"/>
            </a:pPr>
            <a:endParaRPr lang="en-US" sz="1200" dirty="0">
              <a:solidFill>
                <a:srgbClr val="7030A0"/>
              </a:solidFill>
              <a:latin typeface="Oriya Sangam MN" charset="0"/>
              <a:ea typeface="Oriya Sangam MN" charset="0"/>
              <a:cs typeface="Oriya Sangam MN" charset="0"/>
            </a:endParaRPr>
          </a:p>
          <a:p>
            <a:pPr marL="228600" indent="-228600">
              <a:buFont typeface="+mj-lt"/>
              <a:buAutoNum type="arabicPeriod"/>
            </a:pPr>
            <a:endParaRPr lang="en-US" sz="1200" dirty="0">
              <a:solidFill>
                <a:srgbClr val="7030A0"/>
              </a:solidFill>
              <a:latin typeface="Oriya Sangam MN" charset="0"/>
              <a:ea typeface="Oriya Sangam MN" charset="0"/>
              <a:cs typeface="Oriya Sangam MN" charset="0"/>
            </a:endParaRPr>
          </a:p>
          <a:p>
            <a:pPr marL="228600" indent="-228600">
              <a:buFont typeface="+mj-lt"/>
              <a:buAutoNum type="arabicPeriod"/>
            </a:pPr>
            <a:endParaRPr lang="en-US" sz="1200" dirty="0">
              <a:solidFill>
                <a:srgbClr val="7030A0"/>
              </a:solidFill>
              <a:latin typeface="Oriya Sangam MN" charset="0"/>
              <a:ea typeface="Oriya Sangam MN" charset="0"/>
              <a:cs typeface="Oriya Sangam MN" charset="0"/>
            </a:endParaRPr>
          </a:p>
        </p:txBody>
      </p:sp>
      <p:sp>
        <p:nvSpPr>
          <p:cNvPr id="22" name="Rectangle 21">
            <a:extLst>
              <a:ext uri="{FF2B5EF4-FFF2-40B4-BE49-F238E27FC236}">
                <a16:creationId xmlns:a16="http://schemas.microsoft.com/office/drawing/2014/main" id="{742B66D1-8FEA-F448-B4E8-06CFE0BC938C}"/>
              </a:ext>
            </a:extLst>
          </p:cNvPr>
          <p:cNvSpPr/>
          <p:nvPr/>
        </p:nvSpPr>
        <p:spPr>
          <a:xfrm>
            <a:off x="7211736" y="4195370"/>
            <a:ext cx="4142064" cy="2123658"/>
          </a:xfrm>
          <a:prstGeom prst="rect">
            <a:avLst/>
          </a:prstGeom>
        </p:spPr>
        <p:txBody>
          <a:bodyPr wrap="square">
            <a:spAutoFit/>
          </a:bodyPr>
          <a:lstStyle/>
          <a:p>
            <a:pPr marL="171450" indent="-171450">
              <a:buFont typeface="Arial" charset="0"/>
              <a:buChar char="•"/>
            </a:pPr>
            <a:r>
              <a:rPr lang="en-CA" sz="1200" dirty="0">
                <a:solidFill>
                  <a:srgbClr val="00B0F0"/>
                </a:solidFill>
                <a:latin typeface="Oriya Sangam MN" charset="0"/>
                <a:ea typeface="Oriya Sangam MN" charset="0"/>
                <a:cs typeface="Oriya Sangam MN" charset="0"/>
              </a:rPr>
              <a:t>What does home look like for the individual?</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What are the requirements for the physical home (e.g. accessible features) </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What are the requirements for support (e.g. 24-hour care)?</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Would the individual be interested in living with a roommate?</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What is the monthly budget available for housing?</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In what roles would the individual’s family or support network like to be involved?</a:t>
            </a:r>
            <a:endParaRPr lang="en-US" sz="1200" dirty="0">
              <a:solidFill>
                <a:srgbClr val="00B0F0"/>
              </a:solidFill>
              <a:latin typeface="Oriya Sangam MN" charset="0"/>
              <a:ea typeface="Oriya Sangam MN" charset="0"/>
              <a:cs typeface="Oriya Sangam MN" charset="0"/>
            </a:endParaRPr>
          </a:p>
          <a:p>
            <a:endParaRPr lang="en-US" sz="1200" dirty="0">
              <a:solidFill>
                <a:srgbClr val="00B0F0"/>
              </a:solidFill>
              <a:latin typeface="Oriya Sangam MN" charset="0"/>
              <a:ea typeface="Oriya Sangam MN" charset="0"/>
              <a:cs typeface="Oriya Sangam MN" charset="0"/>
            </a:endParaRPr>
          </a:p>
        </p:txBody>
      </p:sp>
      <p:pic>
        <p:nvPicPr>
          <p:cNvPr id="23" name="Picture 22" descr="A picture containing food&#10;&#10;Description automatically generated">
            <a:extLst>
              <a:ext uri="{FF2B5EF4-FFF2-40B4-BE49-F238E27FC236}">
                <a16:creationId xmlns:a16="http://schemas.microsoft.com/office/drawing/2014/main" id="{56557A06-00C8-0C4D-9627-4E75B3951532}"/>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95651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4395730" y="6356350"/>
            <a:ext cx="6958070" cy="365125"/>
          </a:xfrm>
        </p:spPr>
        <p:txBody>
          <a:bodyPr/>
          <a:lstStyle/>
          <a:p>
            <a:r>
              <a:rPr lang="en-US" sz="800" dirty="0"/>
              <a:t>Canadian Association for Community Living |  Inclusive Housing Toolkit #1 | </a:t>
            </a:r>
            <a:fld id="{0ECC8AB7-EC8A-0742-88D4-A0FD04CAACC7}" type="slidenum">
              <a:rPr lang="en-US" sz="800" smtClean="0"/>
              <a:t>19</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Support Model</a:t>
            </a:r>
          </a:p>
        </p:txBody>
      </p:sp>
      <p:sp>
        <p:nvSpPr>
          <p:cNvPr id="10" name="TextBox 9"/>
          <p:cNvSpPr txBox="1"/>
          <p:nvPr/>
        </p:nvSpPr>
        <p:spPr>
          <a:xfrm>
            <a:off x="892829" y="3955693"/>
            <a:ext cx="4609613" cy="1846659"/>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Developing a support model should be a collaborative process that brings together the project team and support staff, driven by the tenants and their families. It would be important to select the staff who will provide supports in the building at the time as the tenants.</a:t>
            </a:r>
          </a:p>
          <a:p>
            <a:endParaRPr lang="en-US" sz="12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12" name="TextBox 11"/>
          <p:cNvSpPr txBox="1"/>
          <p:nvPr/>
        </p:nvSpPr>
        <p:spPr>
          <a:xfrm>
            <a:off x="6984125" y="893676"/>
            <a:ext cx="4773679" cy="3354765"/>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 </a:t>
            </a:r>
            <a:r>
              <a:rPr lang="en-US" sz="1200" dirty="0">
                <a:latin typeface="Oriya Sangam MN" charset="0"/>
                <a:ea typeface="Oriya Sangam MN" charset="0"/>
                <a:cs typeface="Oriya Sangam MN" charset="0"/>
              </a:rPr>
              <a:t>Workshop sessions with the project team, prospective support staff, tenants with developmental disabilities and their families</a:t>
            </a:r>
          </a:p>
          <a:p>
            <a:endParaRPr lang="en-US" sz="1200"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Method:</a:t>
            </a:r>
            <a:endParaRPr lang="en-US" sz="1200" dirty="0">
              <a:latin typeface="Oriya Sangam MN" charset="0"/>
              <a:ea typeface="Oriya Sangam MN" charset="0"/>
              <a:cs typeface="Oriya Sangam MN" charset="0"/>
            </a:endParaRP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Map the needs of the individuals who will be moving to the building.</a:t>
            </a: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Consider who, what, when, where, why and how supports will be delivered.</a:t>
            </a: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Co-design support solutions to work around physical and other limitations of the building.</a:t>
            </a: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Develop a support model. </a:t>
            </a:r>
          </a:p>
          <a:p>
            <a:pPr marL="285750" indent="-285750">
              <a:buFont typeface="Courier New" panose="02070309020205020404" pitchFamily="49" charset="0"/>
              <a:buChar char="o"/>
            </a:pPr>
            <a:endParaRPr lang="en-US" sz="12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6" descr="mage result for network icon"/>
          <p:cNvPicPr>
            <a:picLocks noChangeAspect="1" noChangeArrowheads="1"/>
          </p:cNvPicPr>
          <p:nvPr/>
        </p:nvPicPr>
        <p:blipFill rotWithShape="1">
          <a:blip r:embed="rId3">
            <a:extLst>
              <a:ext uri="{28A0092B-C50C-407E-A947-70E740481C1C}">
                <a14:useLocalDpi xmlns:a14="http://schemas.microsoft.com/office/drawing/2010/main" val="0"/>
              </a:ext>
            </a:extLst>
          </a:blip>
          <a:srcRect l="-942" t="5354" r="6161" b="14524"/>
          <a:stretch/>
        </p:blipFill>
        <p:spPr bwMode="auto">
          <a:xfrm>
            <a:off x="2325600" y="1836000"/>
            <a:ext cx="1904559" cy="1738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30AB8D4-EC04-E44A-9B91-C7460C7A9D6B}"/>
              </a:ext>
            </a:extLst>
          </p:cNvPr>
          <p:cNvSpPr txBox="1"/>
          <p:nvPr/>
        </p:nvSpPr>
        <p:spPr>
          <a:xfrm>
            <a:off x="1008489"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sp>
        <p:nvSpPr>
          <p:cNvPr id="15" name="Rectangle 14">
            <a:extLst>
              <a:ext uri="{FF2B5EF4-FFF2-40B4-BE49-F238E27FC236}">
                <a16:creationId xmlns:a16="http://schemas.microsoft.com/office/drawing/2014/main" id="{82CE2803-00CE-724D-988A-1A39B1D0CC4B}"/>
              </a:ext>
            </a:extLst>
          </p:cNvPr>
          <p:cNvSpPr/>
          <p:nvPr/>
        </p:nvSpPr>
        <p:spPr>
          <a:xfrm>
            <a:off x="1009995"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7D9EA66-256E-FD44-B892-88657AE4DE42}"/>
              </a:ext>
            </a:extLst>
          </p:cNvPr>
          <p:cNvSpPr txBox="1"/>
          <p:nvPr/>
        </p:nvSpPr>
        <p:spPr>
          <a:xfrm>
            <a:off x="1021015"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pic>
        <p:nvPicPr>
          <p:cNvPr id="18" name="Picture 17">
            <a:extLst>
              <a:ext uri="{FF2B5EF4-FFF2-40B4-BE49-F238E27FC236}">
                <a16:creationId xmlns:a16="http://schemas.microsoft.com/office/drawing/2014/main" id="{C4F0A0ED-419A-8941-8ED7-8CDBE4943809}"/>
              </a:ext>
            </a:extLst>
          </p:cNvPr>
          <p:cNvPicPr>
            <a:picLocks noChangeAspect="1"/>
          </p:cNvPicPr>
          <p:nvPr/>
        </p:nvPicPr>
        <p:blipFill>
          <a:blip r:embed="rId4"/>
          <a:srcRect/>
          <a:stretch/>
        </p:blipFill>
        <p:spPr>
          <a:xfrm>
            <a:off x="1605250" y="1250052"/>
            <a:ext cx="225911" cy="211792"/>
          </a:xfrm>
          <a:prstGeom prst="rect">
            <a:avLst/>
          </a:prstGeom>
          <a:solidFill>
            <a:srgbClr val="00B0F0"/>
          </a:solidFill>
        </p:spPr>
      </p:pic>
      <p:sp>
        <p:nvSpPr>
          <p:cNvPr id="19" name="TextBox 18">
            <a:extLst>
              <a:ext uri="{FF2B5EF4-FFF2-40B4-BE49-F238E27FC236}">
                <a16:creationId xmlns:a16="http://schemas.microsoft.com/office/drawing/2014/main" id="{3FAA1A85-E59A-0541-980C-B8E7CFDC1D03}"/>
              </a:ext>
            </a:extLst>
          </p:cNvPr>
          <p:cNvSpPr txBox="1"/>
          <p:nvPr/>
        </p:nvSpPr>
        <p:spPr>
          <a:xfrm>
            <a:off x="7031994" y="3575363"/>
            <a:ext cx="5505307" cy="830997"/>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Tips</a:t>
            </a: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p:txBody>
      </p:sp>
      <p:sp>
        <p:nvSpPr>
          <p:cNvPr id="20" name="Rectangle 19">
            <a:extLst>
              <a:ext uri="{FF2B5EF4-FFF2-40B4-BE49-F238E27FC236}">
                <a16:creationId xmlns:a16="http://schemas.microsoft.com/office/drawing/2014/main" id="{1FC69760-9B84-FF4B-92AD-33FB439E27DF}"/>
              </a:ext>
            </a:extLst>
          </p:cNvPr>
          <p:cNvSpPr/>
          <p:nvPr/>
        </p:nvSpPr>
        <p:spPr>
          <a:xfrm>
            <a:off x="7129531" y="3836884"/>
            <a:ext cx="4482869" cy="24222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C22816D-5849-8542-B492-B113DEC532E2}"/>
              </a:ext>
            </a:extLst>
          </p:cNvPr>
          <p:cNvSpPr/>
          <p:nvPr/>
        </p:nvSpPr>
        <p:spPr>
          <a:xfrm>
            <a:off x="7266520" y="3917271"/>
            <a:ext cx="4345875" cy="2308324"/>
          </a:xfrm>
          <a:prstGeom prst="rect">
            <a:avLst/>
          </a:prstGeom>
        </p:spPr>
        <p:txBody>
          <a:bodyPr wrap="square">
            <a:spAutoFit/>
          </a:bodyPr>
          <a:lstStyle/>
          <a:p>
            <a:pPr marL="171450" indent="-171450">
              <a:buFont typeface="Arial" charset="0"/>
              <a:buChar char="•"/>
            </a:pPr>
            <a:r>
              <a:rPr lang="en-CA" sz="1200" dirty="0">
                <a:solidFill>
                  <a:srgbClr val="00B0F0"/>
                </a:solidFill>
                <a:latin typeface="Oriya Sangam MN" charset="0"/>
                <a:ea typeface="Oriya Sangam MN" charset="0"/>
                <a:cs typeface="Oriya Sangam MN" charset="0"/>
              </a:rPr>
              <a:t>The support model should focus on the needs and values of the individuals.</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Involve front line workers in consultations to co-design procedures and channels of communication.</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Consider creating staffing hubs out of larger units that house several individuals requiring intensive support, by making staff supporting these individuals available to provide occasional supports to independent individuals in their own apartment.</a:t>
            </a:r>
          </a:p>
          <a:p>
            <a:pPr marL="171450" indent="-171450">
              <a:buFont typeface="Arial" charset="0"/>
              <a:buChar char="•"/>
            </a:pPr>
            <a:r>
              <a:rPr lang="en-CA" sz="1200" dirty="0">
                <a:solidFill>
                  <a:srgbClr val="00B0F0"/>
                </a:solidFill>
                <a:latin typeface="Oriya Sangam MN" charset="0"/>
                <a:ea typeface="Oriya Sangam MN" charset="0"/>
                <a:cs typeface="Oriya Sangam MN" charset="0"/>
              </a:rPr>
              <a:t>Consider organizing staff orientation and site tours to make them familiar with the new work space prior to the workshop sessions.</a:t>
            </a:r>
            <a:endParaRPr lang="en-US" sz="1200" dirty="0">
              <a:solidFill>
                <a:srgbClr val="00B0F0"/>
              </a:solidFill>
              <a:latin typeface="Oriya Sangam MN" charset="0"/>
              <a:ea typeface="Oriya Sangam MN" charset="0"/>
              <a:cs typeface="Oriya Sangam MN" charset="0"/>
            </a:endParaRPr>
          </a:p>
        </p:txBody>
      </p:sp>
      <p:pic>
        <p:nvPicPr>
          <p:cNvPr id="22" name="Picture 21" descr="A picture containing food&#10;&#10;Description automatically generated">
            <a:extLst>
              <a:ext uri="{FF2B5EF4-FFF2-40B4-BE49-F238E27FC236}">
                <a16:creationId xmlns:a16="http://schemas.microsoft.com/office/drawing/2014/main" id="{CE112B56-03B3-0948-9EE0-AC92C5D34FFD}"/>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777533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2550" y="778510"/>
            <a:ext cx="4076700" cy="369332"/>
          </a:xfrm>
          <a:prstGeom prst="rect">
            <a:avLst/>
          </a:prstGeom>
          <a:noFill/>
        </p:spPr>
        <p:txBody>
          <a:bodyPr wrap="square" rtlCol="0">
            <a:spAutoFit/>
          </a:bodyPr>
          <a:lstStyle/>
          <a:p>
            <a:r>
              <a:rPr lang="en-US" b="1" dirty="0">
                <a:solidFill>
                  <a:srgbClr val="00B0F0"/>
                </a:solidFill>
                <a:latin typeface="Oriya Sangam MN" charset="0"/>
                <a:ea typeface="Oriya Sangam MN" charset="0"/>
                <a:cs typeface="Oriya Sangam MN" charset="0"/>
              </a:rPr>
              <a:t>Acknowledgements</a:t>
            </a:r>
          </a:p>
        </p:txBody>
      </p:sp>
      <p:sp>
        <p:nvSpPr>
          <p:cNvPr id="6" name="Rectangle 5"/>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Slide Number Placeholder 1"/>
          <p:cNvSpPr>
            <a:spLocks noGrp="1"/>
          </p:cNvSpPr>
          <p:nvPr>
            <p:ph type="sldNum" sz="quarter" idx="12"/>
          </p:nvPr>
        </p:nvSpPr>
        <p:spPr>
          <a:xfrm>
            <a:off x="7214838" y="6356350"/>
            <a:ext cx="4138961" cy="365125"/>
          </a:xfrm>
        </p:spPr>
        <p:txBody>
          <a:bodyPr/>
          <a:lstStyle/>
          <a:p>
            <a:r>
              <a:rPr lang="en-US" sz="800" dirty="0"/>
              <a:t>Canadian Association for Community Living |  Inclusive Housing Toolkit #1 |  </a:t>
            </a:r>
            <a:fld id="{0ECC8AB7-EC8A-0742-88D4-A0FD04CAACC7}" type="slidenum">
              <a:rPr lang="en-US" sz="800" smtClean="0"/>
              <a:t>2</a:t>
            </a:fld>
            <a:endParaRPr lang="en-US" sz="800" dirty="0"/>
          </a:p>
        </p:txBody>
      </p:sp>
      <p:pic>
        <p:nvPicPr>
          <p:cNvPr id="11" name="Picture 10" descr="https://cacl.ca/wp-content/uploads/2017/12/1-CACL-Logo-2016-Bilingual.jpg"/>
          <p:cNvPicPr/>
          <p:nvPr/>
        </p:nvPicPr>
        <p:blipFill>
          <a:blip r:embed="rId2">
            <a:extLst>
              <a:ext uri="{28A0092B-C50C-407E-A947-70E740481C1C}">
                <a14:useLocalDpi xmlns:a14="http://schemas.microsoft.com/office/drawing/2010/main" val="0"/>
              </a:ext>
            </a:extLst>
          </a:blip>
          <a:srcRect/>
          <a:stretch>
            <a:fillRect/>
          </a:stretch>
        </p:blipFill>
        <p:spPr bwMode="auto">
          <a:xfrm>
            <a:off x="4917758" y="4172725"/>
            <a:ext cx="2177988" cy="879474"/>
          </a:xfrm>
          <a:prstGeom prst="rect">
            <a:avLst/>
          </a:prstGeom>
          <a:noFill/>
          <a:extLst>
            <a:ext uri="{909E8E84-426E-40dd-AFC4-6F175D3DCCD1}">
              <a14:hiddenFill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rto="http://schemas.microsoft.com/office/word/2006/arto" xmlns:a14="http://schemas.microsoft.com/office/drawing/2010/main" xmlns="" xmlns:w="http://schemas.openxmlformats.org/wordprocessingml/2006/main" xmlns:w10="urn:schemas-microsoft-com:office:word" xmlns:v="urn:schemas-microsoft-com:vml" xmlns:o="urn:schemas-microsoft-com:office:office"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993" y="4292794"/>
            <a:ext cx="2154794" cy="645489"/>
          </a:xfrm>
          <a:prstGeom prst="rect">
            <a:avLst/>
          </a:prstGeom>
        </p:spPr>
      </p:pic>
      <p:sp>
        <p:nvSpPr>
          <p:cNvPr id="3" name="TextBox 2">
            <a:extLst>
              <a:ext uri="{FF2B5EF4-FFF2-40B4-BE49-F238E27FC236}">
                <a16:creationId xmlns:a16="http://schemas.microsoft.com/office/drawing/2014/main" id="{7CB7F7BE-5172-3343-A45C-BE6289CF6698}"/>
              </a:ext>
            </a:extLst>
          </p:cNvPr>
          <p:cNvSpPr txBox="1"/>
          <p:nvPr/>
        </p:nvSpPr>
        <p:spPr>
          <a:xfrm>
            <a:off x="1352550" y="1244906"/>
            <a:ext cx="9032794" cy="2585323"/>
          </a:xfrm>
          <a:prstGeom prst="rect">
            <a:avLst/>
          </a:prstGeom>
          <a:noFill/>
        </p:spPr>
        <p:txBody>
          <a:bodyPr wrap="none" rtlCol="0">
            <a:spAutoFit/>
          </a:bodyPr>
          <a:lstStyle/>
          <a:p>
            <a:r>
              <a:rPr lang="en-CA" sz="1600" dirty="0">
                <a:latin typeface="Oriya Sangam MN" pitchFamily="2" charset="0"/>
                <a:cs typeface="Oriya Sangam MN" pitchFamily="2" charset="0"/>
              </a:rPr>
              <a:t>This report was produced as part of </a:t>
            </a:r>
            <a:r>
              <a:rPr lang="en-CA" sz="1600" i="1" dirty="0">
                <a:latin typeface="Oriya Sangam MN" pitchFamily="2" charset="0"/>
                <a:cs typeface="Oriya Sangam MN" pitchFamily="2" charset="0"/>
              </a:rPr>
              <a:t>My Home My Community</a:t>
            </a:r>
            <a:r>
              <a:rPr lang="en-CA" sz="1600" dirty="0">
                <a:latin typeface="Oriya Sangam MN" pitchFamily="2" charset="0"/>
                <a:cs typeface="Oriya Sangam MN" pitchFamily="2" charset="0"/>
              </a:rPr>
              <a:t>, a national initiative of the </a:t>
            </a:r>
          </a:p>
          <a:p>
            <a:r>
              <a:rPr lang="en-CA" sz="1600" dirty="0">
                <a:latin typeface="Oriya Sangam MN" pitchFamily="2" charset="0"/>
                <a:cs typeface="Oriya Sangam MN" pitchFamily="2" charset="0"/>
              </a:rPr>
              <a:t>Canadian Association of Community Living and People First of Canada. </a:t>
            </a:r>
          </a:p>
          <a:p>
            <a:endParaRPr lang="en-CA" sz="1600" dirty="0">
              <a:latin typeface="Oriya Sangam MN" pitchFamily="2" charset="0"/>
              <a:cs typeface="Oriya Sangam MN" pitchFamily="2" charset="0"/>
            </a:endParaRPr>
          </a:p>
          <a:p>
            <a:endParaRPr lang="en-CA" sz="1400" dirty="0">
              <a:latin typeface="Oriya Sangam MN" pitchFamily="2" charset="0"/>
              <a:cs typeface="Oriya Sangam MN" pitchFamily="2" charset="0"/>
            </a:endParaRPr>
          </a:p>
          <a:p>
            <a:endParaRPr lang="en-CA" sz="1400" dirty="0">
              <a:latin typeface="Oriya Sangam MN" pitchFamily="2" charset="0"/>
              <a:cs typeface="Oriya Sangam MN" pitchFamily="2" charset="0"/>
            </a:endParaRPr>
          </a:p>
          <a:p>
            <a:r>
              <a:rPr lang="en-CA" sz="1400" i="1" dirty="0">
                <a:latin typeface="Oriya Sangam MN" pitchFamily="2" charset="0"/>
                <a:cs typeface="Oriya Sangam MN" pitchFamily="2" charset="0"/>
              </a:rPr>
              <a:t>Inclusive Housing Options for People with Developmental Disabilities </a:t>
            </a:r>
            <a:r>
              <a:rPr lang="en-CA" sz="1400" dirty="0">
                <a:latin typeface="Oriya Sangam MN" pitchFamily="2" charset="0"/>
                <a:cs typeface="Oriya Sangam MN" pitchFamily="2" charset="0"/>
              </a:rPr>
              <a:t>received funding from </a:t>
            </a:r>
          </a:p>
          <a:p>
            <a:r>
              <a:rPr lang="en-CA" sz="1400" dirty="0">
                <a:latin typeface="Oriya Sangam MN" pitchFamily="2" charset="0"/>
                <a:cs typeface="Oriya Sangam MN" pitchFamily="2" charset="0"/>
              </a:rPr>
              <a:t>the National Housing Strategy under the NHS Demonstrations Initiative to produce this work. </a:t>
            </a:r>
          </a:p>
          <a:p>
            <a:r>
              <a:rPr lang="en-CA" sz="1400" dirty="0">
                <a:latin typeface="Oriya Sangam MN" pitchFamily="2" charset="0"/>
                <a:cs typeface="Oriya Sangam MN" pitchFamily="2" charset="0"/>
              </a:rPr>
              <a:t>The views expressed within are solely of the Canadian Association for Community Living, together </a:t>
            </a:r>
          </a:p>
          <a:p>
            <a:r>
              <a:rPr lang="en-CA" sz="1400" dirty="0">
                <a:latin typeface="Oriya Sangam MN" pitchFamily="2" charset="0"/>
                <a:cs typeface="Oriya Sangam MN" pitchFamily="2" charset="0"/>
              </a:rPr>
              <a:t>with project partners where expressly stated. Canada Mortgage and Housing Corporation (CMHC) </a:t>
            </a:r>
          </a:p>
          <a:p>
            <a:r>
              <a:rPr lang="en-CA" sz="1400" dirty="0">
                <a:latin typeface="Oriya Sangam MN" pitchFamily="2" charset="0"/>
                <a:cs typeface="Oriya Sangam MN" pitchFamily="2" charset="0"/>
              </a:rPr>
              <a:t>accepts no responsibility for the views expressed within. </a:t>
            </a:r>
          </a:p>
          <a:p>
            <a:endParaRPr lang="en-CA" sz="1600" dirty="0">
              <a:latin typeface="Oriya Sangam MN" pitchFamily="2" charset="0"/>
              <a:cs typeface="Oriya Sangam MN" pitchFamily="2" charset="0"/>
            </a:endParaRPr>
          </a:p>
        </p:txBody>
      </p:sp>
      <p:pic>
        <p:nvPicPr>
          <p:cNvPr id="4" name="Picture 3">
            <a:extLst>
              <a:ext uri="{FF2B5EF4-FFF2-40B4-BE49-F238E27FC236}">
                <a16:creationId xmlns:a16="http://schemas.microsoft.com/office/drawing/2014/main" id="{40F8A3CC-CAA0-4A4A-82A4-25D7E187031F}"/>
              </a:ext>
            </a:extLst>
          </p:cNvPr>
          <p:cNvPicPr>
            <a:picLocks noChangeAspect="1"/>
          </p:cNvPicPr>
          <p:nvPr/>
        </p:nvPicPr>
        <p:blipFill>
          <a:blip r:embed="rId4"/>
          <a:srcRect/>
          <a:stretch/>
        </p:blipFill>
        <p:spPr>
          <a:xfrm>
            <a:off x="1352550" y="4131635"/>
            <a:ext cx="2884962" cy="961654"/>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A557ECD9-2E3D-BB42-96F1-836B290DCB7B}"/>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059469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117600"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1501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5253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09845" y="337214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449052" y="337214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05823" y="2846732"/>
            <a:ext cx="1721853" cy="923330"/>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Assign Units</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sp>
        <p:nvSpPr>
          <p:cNvPr id="27" name="TextBox 26"/>
          <p:cNvSpPr txBox="1"/>
          <p:nvPr/>
        </p:nvSpPr>
        <p:spPr>
          <a:xfrm>
            <a:off x="3133725" y="2817531"/>
            <a:ext cx="1856666" cy="738664"/>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Lease Agreement</a:t>
            </a:r>
          </a:p>
          <a:p>
            <a:endParaRPr lang="en-US" sz="1400" b="1" dirty="0">
              <a:latin typeface="Oriya Sangam MN" charset="0"/>
              <a:ea typeface="Oriya Sangam MN" charset="0"/>
              <a:cs typeface="Oriya Sangam MN" charset="0"/>
            </a:endParaRPr>
          </a:p>
        </p:txBody>
      </p:sp>
      <p:sp>
        <p:nvSpPr>
          <p:cNvPr id="29" name="TextBox 28"/>
          <p:cNvSpPr txBox="1"/>
          <p:nvPr/>
        </p:nvSpPr>
        <p:spPr>
          <a:xfrm>
            <a:off x="5232217" y="2848923"/>
            <a:ext cx="1721853" cy="738664"/>
          </a:xfrm>
          <a:prstGeom prst="rect">
            <a:avLst/>
          </a:prstGeom>
          <a:noFill/>
        </p:spPr>
        <p:txBody>
          <a:bodyPr wrap="square" rtlCol="0">
            <a:spAutoFit/>
          </a:bodyPr>
          <a:lstStyle/>
          <a:p>
            <a:r>
              <a:rPr lang="en-US" sz="1400" b="1" dirty="0">
                <a:latin typeface="Oriya Sangam MN" charset="0"/>
                <a:ea typeface="Oriya Sangam MN" charset="0"/>
                <a:cs typeface="Oriya Sangam MN" charset="0"/>
              </a:rPr>
              <a:t>Preparation for Move-in</a:t>
            </a:r>
          </a:p>
          <a:p>
            <a:endParaRPr lang="en-US" sz="1400" b="1" dirty="0">
              <a:latin typeface="Oriya Sangam MN" charset="0"/>
              <a:ea typeface="Oriya Sangam MN" charset="0"/>
              <a:cs typeface="Oriya Sangam MN" charset="0"/>
            </a:endParaRPr>
          </a:p>
        </p:txBody>
      </p:sp>
      <p:sp>
        <p:nvSpPr>
          <p:cNvPr id="30" name="TextBox 29"/>
          <p:cNvSpPr txBox="1"/>
          <p:nvPr/>
        </p:nvSpPr>
        <p:spPr>
          <a:xfrm>
            <a:off x="7340873" y="2816735"/>
            <a:ext cx="1721853" cy="523220"/>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Move-in</a:t>
            </a:r>
          </a:p>
        </p:txBody>
      </p:sp>
      <p:sp>
        <p:nvSpPr>
          <p:cNvPr id="31" name="TextBox 30"/>
          <p:cNvSpPr txBox="1"/>
          <p:nvPr/>
        </p:nvSpPr>
        <p:spPr>
          <a:xfrm>
            <a:off x="9368838" y="2594300"/>
            <a:ext cx="1721853" cy="738664"/>
          </a:xfrm>
          <a:prstGeom prst="rect">
            <a:avLst/>
          </a:prstGeom>
          <a:noFill/>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Foster</a:t>
            </a:r>
          </a:p>
          <a:p>
            <a:r>
              <a:rPr lang="en-US" sz="1400" b="1" dirty="0">
                <a:latin typeface="Oriya Sangam MN" charset="0"/>
                <a:ea typeface="Oriya Sangam MN" charset="0"/>
                <a:cs typeface="Oriya Sangam MN" charset="0"/>
              </a:rPr>
              <a:t>Inclusivity</a:t>
            </a:r>
          </a:p>
        </p:txBody>
      </p:sp>
      <p:sp>
        <p:nvSpPr>
          <p:cNvPr id="33" name="Rectangle 32"/>
          <p:cNvSpPr/>
          <p:nvPr/>
        </p:nvSpPr>
        <p:spPr>
          <a:xfrm>
            <a:off x="1008200"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055982"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06491" y="1508970"/>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153645" y="1508969"/>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9196667" y="1508969"/>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773127" y="6176447"/>
            <a:ext cx="562975" cy="246221"/>
          </a:xfrm>
          <a:prstGeom prst="rect">
            <a:avLst/>
          </a:prstGeom>
          <a:noFill/>
        </p:spPr>
        <p:txBody>
          <a:bodyPr wrap="none" rtlCol="0">
            <a:spAutoFit/>
          </a:bodyPr>
          <a:lstStyle/>
          <a:p>
            <a:r>
              <a:rPr lang="en-US" sz="1000" b="1" dirty="0">
                <a:solidFill>
                  <a:schemeClr val="bg1"/>
                </a:solidFill>
                <a:latin typeface="Oriya Sangam MN" charset="0"/>
                <a:ea typeface="Oriya Sangam MN" charset="0"/>
                <a:cs typeface="Oriya Sangam MN" charset="0"/>
              </a:rPr>
              <a:t>Notes</a:t>
            </a:r>
          </a:p>
        </p:txBody>
      </p:sp>
      <p:pic>
        <p:nvPicPr>
          <p:cNvPr id="7170" name="Picture 2" descr="mage result for apartment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051" y="1958858"/>
            <a:ext cx="843089" cy="8430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ge result for signatur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100" y="1998425"/>
            <a:ext cx="728129" cy="72812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ge result for moving boxes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689" y="1844945"/>
            <a:ext cx="1016237" cy="101623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035" y="1946666"/>
            <a:ext cx="1037010" cy="103701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mage result for high fiv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2518" y="1848730"/>
            <a:ext cx="877824" cy="87782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123261" y="3498798"/>
            <a:ext cx="1780735" cy="1508105"/>
          </a:xfrm>
          <a:prstGeom prst="rect">
            <a:avLst/>
          </a:prstGeom>
          <a:noFill/>
        </p:spPr>
        <p:txBody>
          <a:bodyPr wrap="square" rtlCol="0">
            <a:spAutoFit/>
          </a:bodyPr>
          <a:lstStyle/>
          <a:p>
            <a:r>
              <a:rPr lang="en-US" sz="1000" dirty="0">
                <a:latin typeface="Oriya Sangam MN" charset="0"/>
                <a:ea typeface="Oriya Sangam MN" charset="0"/>
                <a:cs typeface="Oriya Sangam MN" charset="0"/>
              </a:rPr>
              <a:t>Once the construction is completed, families and individuals should be invited to tour the building and choose their own apartments from the allocated spaces, if possible.</a:t>
            </a:r>
            <a:endParaRPr lang="en-US" sz="1200" dirty="0"/>
          </a:p>
          <a:p>
            <a:endParaRPr lang="en-US" sz="1200" dirty="0"/>
          </a:p>
        </p:txBody>
      </p:sp>
      <p:sp>
        <p:nvSpPr>
          <p:cNvPr id="48" name="TextBox 47"/>
          <p:cNvSpPr txBox="1"/>
          <p:nvPr/>
        </p:nvSpPr>
        <p:spPr>
          <a:xfrm>
            <a:off x="3188259" y="3469672"/>
            <a:ext cx="1981698" cy="2092881"/>
          </a:xfrm>
          <a:prstGeom prst="rect">
            <a:avLst/>
          </a:prstGeom>
          <a:noFill/>
        </p:spPr>
        <p:txBody>
          <a:bodyPr wrap="square" rtlCol="0">
            <a:spAutoFit/>
          </a:bodyPr>
          <a:lstStyle/>
          <a:p>
            <a:r>
              <a:rPr lang="en-US" sz="1000" dirty="0">
                <a:latin typeface="Oriya Sangam MN" charset="0"/>
                <a:ea typeface="Oriya Sangam MN" charset="0"/>
                <a:cs typeface="Oriya Sangam MN" charset="0"/>
              </a:rPr>
              <a:t>There are different forms of agreements that can be used to formalize the relationship between the individual, the support agency and the landlord, ranging from a head lease to a referral agreement or something in between. It’s important for the organization and the partner to openly discuss their fears and potential risks. </a:t>
            </a:r>
          </a:p>
        </p:txBody>
      </p:sp>
      <p:sp>
        <p:nvSpPr>
          <p:cNvPr id="49" name="TextBox 48"/>
          <p:cNvSpPr txBox="1"/>
          <p:nvPr/>
        </p:nvSpPr>
        <p:spPr>
          <a:xfrm>
            <a:off x="5248376" y="3498798"/>
            <a:ext cx="1826850" cy="1631216"/>
          </a:xfrm>
          <a:prstGeom prst="rect">
            <a:avLst/>
          </a:prstGeom>
          <a:noFill/>
        </p:spPr>
        <p:txBody>
          <a:bodyPr wrap="square" rtlCol="0">
            <a:spAutoFit/>
          </a:bodyPr>
          <a:lstStyle/>
          <a:p>
            <a:r>
              <a:rPr lang="en-US" sz="1000" dirty="0">
                <a:latin typeface="Oriya Sangam MN" charset="0"/>
                <a:ea typeface="Oriya Sangam MN" charset="0"/>
                <a:cs typeface="Oriya Sangam MN" charset="0"/>
              </a:rPr>
              <a:t>Depending on where the individual is coming from, the preparation for move-in may be organized by the individual along with their family and/or support staff from the previous home. The organization may provide some assistance.</a:t>
            </a:r>
          </a:p>
        </p:txBody>
      </p:sp>
      <p:sp>
        <p:nvSpPr>
          <p:cNvPr id="50" name="TextBox 49"/>
          <p:cNvSpPr txBox="1"/>
          <p:nvPr/>
        </p:nvSpPr>
        <p:spPr>
          <a:xfrm>
            <a:off x="7274802" y="3485599"/>
            <a:ext cx="1838184" cy="1631216"/>
          </a:xfrm>
          <a:prstGeom prst="rect">
            <a:avLst/>
          </a:prstGeom>
          <a:noFill/>
        </p:spPr>
        <p:txBody>
          <a:bodyPr wrap="square" rtlCol="0">
            <a:spAutoFit/>
          </a:bodyPr>
          <a:lstStyle/>
          <a:p>
            <a:r>
              <a:rPr lang="en-US" sz="1000" dirty="0">
                <a:latin typeface="Oriya Sangam MN" charset="0"/>
                <a:ea typeface="Oriya Sangam MN" charset="0"/>
                <a:cs typeface="Oriya Sangam MN" charset="0"/>
              </a:rPr>
              <a:t>The move-in process may be overseen by the individual’s family and/or support staff. For those transitioning from a different type of support model, it can be helpful to hold vacancy for a period as a precautionary measure. </a:t>
            </a:r>
          </a:p>
        </p:txBody>
      </p:sp>
      <p:sp>
        <p:nvSpPr>
          <p:cNvPr id="56" name="TextBox 55"/>
          <p:cNvSpPr txBox="1"/>
          <p:nvPr/>
        </p:nvSpPr>
        <p:spPr>
          <a:xfrm>
            <a:off x="9320535" y="3485599"/>
            <a:ext cx="1919198" cy="2554545"/>
          </a:xfrm>
          <a:prstGeom prst="rect">
            <a:avLst/>
          </a:prstGeom>
          <a:noFill/>
        </p:spPr>
        <p:txBody>
          <a:bodyPr wrap="square" rtlCol="0">
            <a:spAutoFit/>
          </a:bodyPr>
          <a:lstStyle/>
          <a:p>
            <a:r>
              <a:rPr lang="en-US" sz="1000" dirty="0">
                <a:latin typeface="Oriya Sangam MN" charset="0"/>
                <a:ea typeface="Oriya Sangam MN" charset="0"/>
                <a:cs typeface="Oriya Sangam MN" charset="0"/>
              </a:rPr>
              <a:t>Moving into a new building at the same time as other residents can help boost inclusivity and allow individuals with developmental disabilities to be part of creating the building culture. Further efforts can be made to help all tenants get to know one another by holding social events, answering questions, educating each other, and having individuals present at meetings in the building.</a:t>
            </a:r>
          </a:p>
        </p:txBody>
      </p:sp>
      <p:sp>
        <p:nvSpPr>
          <p:cNvPr id="35" name="Rectangle 34"/>
          <p:cNvSpPr/>
          <p:nvPr/>
        </p:nvSpPr>
        <p:spPr>
          <a:xfrm>
            <a:off x="1033541" y="636270"/>
            <a:ext cx="4952731" cy="558800"/>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entagon 35"/>
          <p:cNvSpPr/>
          <p:nvPr/>
        </p:nvSpPr>
        <p:spPr>
          <a:xfrm>
            <a:off x="1033541" y="636270"/>
            <a:ext cx="2344659" cy="5588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4 : Deliver</a:t>
            </a:r>
          </a:p>
        </p:txBody>
      </p:sp>
      <p:sp>
        <p:nvSpPr>
          <p:cNvPr id="44" name="TextBox 43"/>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sp>
        <p:nvSpPr>
          <p:cNvPr id="2" name="Slide Number Placeholder 1"/>
          <p:cNvSpPr>
            <a:spLocks noGrp="1"/>
          </p:cNvSpPr>
          <p:nvPr>
            <p:ph type="sldNum" sz="quarter" idx="12"/>
          </p:nvPr>
        </p:nvSpPr>
        <p:spPr>
          <a:xfrm>
            <a:off x="4516916" y="6356350"/>
            <a:ext cx="6836884" cy="365125"/>
          </a:xfrm>
        </p:spPr>
        <p:txBody>
          <a:bodyPr/>
          <a:lstStyle/>
          <a:p>
            <a:r>
              <a:rPr lang="en-US" sz="800" dirty="0"/>
              <a:t>Canadian Association for Community Living |  Inclusive Housing Toolkit #1 | </a:t>
            </a:r>
            <a:fld id="{0ECC8AB7-EC8A-0742-88D4-A0FD04CAACC7}" type="slidenum">
              <a:rPr lang="en-US" sz="800" smtClean="0"/>
              <a:t>20</a:t>
            </a:fld>
            <a:endParaRPr lang="en-US" sz="800" dirty="0"/>
          </a:p>
        </p:txBody>
      </p:sp>
      <p:sp>
        <p:nvSpPr>
          <p:cNvPr id="45" name="Rectangle 44">
            <a:hlinkClick r:id="rId7" action="ppaction://hlinksldjump"/>
            <a:extLst>
              <a:ext uri="{FF2B5EF4-FFF2-40B4-BE49-F238E27FC236}">
                <a16:creationId xmlns:a16="http://schemas.microsoft.com/office/drawing/2014/main" id="{B42BB646-9C8E-F545-A56D-DF9B42782E53}"/>
              </a:ext>
            </a:extLst>
          </p:cNvPr>
          <p:cNvSpPr/>
          <p:nvPr/>
        </p:nvSpPr>
        <p:spPr>
          <a:xfrm>
            <a:off x="4649666" y="5737772"/>
            <a:ext cx="438674" cy="418488"/>
          </a:xfrm>
          <a:prstGeom prst="rect">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8933A301-F91C-1944-9844-FFA2F09EE392}"/>
              </a:ext>
            </a:extLst>
          </p:cNvPr>
          <p:cNvPicPr>
            <a:picLocks noChangeAspect="1"/>
          </p:cNvPicPr>
          <p:nvPr/>
        </p:nvPicPr>
        <p:blipFill>
          <a:blip r:embed="rId8"/>
          <a:srcRect/>
          <a:stretch/>
        </p:blipFill>
        <p:spPr>
          <a:xfrm>
            <a:off x="4732473" y="5856985"/>
            <a:ext cx="273059" cy="219660"/>
          </a:xfrm>
          <a:prstGeom prst="rect">
            <a:avLst/>
          </a:prstGeom>
          <a:noFill/>
        </p:spPr>
      </p:pic>
      <p:pic>
        <p:nvPicPr>
          <p:cNvPr id="46" name="Picture 45" descr="A picture containing food&#10;&#10;Description automatically generated">
            <a:extLst>
              <a:ext uri="{FF2B5EF4-FFF2-40B4-BE49-F238E27FC236}">
                <a16:creationId xmlns:a16="http://schemas.microsoft.com/office/drawing/2014/main" id="{627C24F8-DBD9-1748-A5E6-97186F71174E}"/>
              </a:ext>
            </a:extLst>
          </p:cNvPr>
          <p:cNvPicPr>
            <a:picLocks noChangeAspect="1"/>
          </p:cNvPicPr>
          <p:nvPr/>
        </p:nvPicPr>
        <p:blipFill>
          <a:blip r:embed="rId9"/>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78007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4538950" y="6356350"/>
            <a:ext cx="6814850" cy="365125"/>
          </a:xfrm>
        </p:spPr>
        <p:txBody>
          <a:bodyPr/>
          <a:lstStyle/>
          <a:p>
            <a:r>
              <a:rPr lang="en-US" sz="800" dirty="0"/>
              <a:t>Canadian Association for Community Living |  Inclusive Housing Toolkit #1 | </a:t>
            </a:r>
            <a:fld id="{0ECC8AB7-EC8A-0742-88D4-A0FD04CAACC7}" type="slidenum">
              <a:rPr lang="en-US" sz="800" smtClean="0"/>
              <a:t>21</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Lease Agreement</a:t>
            </a:r>
          </a:p>
        </p:txBody>
      </p:sp>
      <p:sp>
        <p:nvSpPr>
          <p:cNvPr id="10" name="TextBox 9"/>
          <p:cNvSpPr txBox="1"/>
          <p:nvPr/>
        </p:nvSpPr>
        <p:spPr>
          <a:xfrm>
            <a:off x="892829" y="3955693"/>
            <a:ext cx="4609613" cy="2246769"/>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There are different forms of lease agreements, from a head lease to a referral agreement or something in between. It’s important for the organization and the partner to openly discuss among each other how they want to formalize the arrangement before the tenants move in. This should include discussion about the potential risks with each type of agreement. </a:t>
            </a:r>
          </a:p>
          <a:p>
            <a:pPr marL="171450" indent="-1714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12" name="TextBox 11"/>
          <p:cNvSpPr txBox="1"/>
          <p:nvPr/>
        </p:nvSpPr>
        <p:spPr>
          <a:xfrm>
            <a:off x="6096000" y="424745"/>
            <a:ext cx="4773679" cy="95410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Potential Agreement Structures</a:t>
            </a:r>
          </a:p>
          <a:p>
            <a:endParaRPr lang="en-US" sz="1400" b="1"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5952337"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6" descr="mage result for signatur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00" y="1836000"/>
            <a:ext cx="1738800" cy="17388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4171A69-E7B0-3344-9DD3-E05ADBD1977C}"/>
              </a:ext>
            </a:extLst>
          </p:cNvPr>
          <p:cNvSpPr txBox="1"/>
          <p:nvPr/>
        </p:nvSpPr>
        <p:spPr>
          <a:xfrm>
            <a:off x="1016529"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sp>
        <p:nvSpPr>
          <p:cNvPr id="18" name="Rectangle 17">
            <a:extLst>
              <a:ext uri="{FF2B5EF4-FFF2-40B4-BE49-F238E27FC236}">
                <a16:creationId xmlns:a16="http://schemas.microsoft.com/office/drawing/2014/main" id="{340D4A20-1C5F-F841-951E-4D03BCEE3C83}"/>
              </a:ext>
            </a:extLst>
          </p:cNvPr>
          <p:cNvSpPr/>
          <p:nvPr/>
        </p:nvSpPr>
        <p:spPr>
          <a:xfrm>
            <a:off x="1006460" y="1201361"/>
            <a:ext cx="1709659" cy="318970"/>
          </a:xfrm>
          <a:prstGeom prst="rect">
            <a:avLst/>
          </a:prstGeom>
          <a:solidFill>
            <a:srgbClr val="00B0F0">
              <a:alpha val="41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42B14E6-A1A8-B34E-A01D-4723804DE211}"/>
              </a:ext>
            </a:extLst>
          </p:cNvPr>
          <p:cNvSpPr txBox="1"/>
          <p:nvPr/>
        </p:nvSpPr>
        <p:spPr>
          <a:xfrm>
            <a:off x="1029055"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Guide          Deliver</a:t>
            </a:r>
          </a:p>
        </p:txBody>
      </p:sp>
      <p:sp>
        <p:nvSpPr>
          <p:cNvPr id="32" name="TextBox 31">
            <a:extLst>
              <a:ext uri="{FF2B5EF4-FFF2-40B4-BE49-F238E27FC236}">
                <a16:creationId xmlns:a16="http://schemas.microsoft.com/office/drawing/2014/main" id="{1BAF1651-E582-4146-9BF8-838640DDDABC}"/>
              </a:ext>
            </a:extLst>
          </p:cNvPr>
          <p:cNvSpPr txBox="1"/>
          <p:nvPr/>
        </p:nvSpPr>
        <p:spPr>
          <a:xfrm>
            <a:off x="6188146" y="706304"/>
            <a:ext cx="1896357" cy="4108817"/>
          </a:xfrm>
          <a:prstGeom prst="rect">
            <a:avLst/>
          </a:prstGeom>
          <a:noFill/>
          <a:ln>
            <a:solidFill>
              <a:srgbClr val="00B0F0"/>
            </a:solidFill>
          </a:ln>
        </p:spPr>
        <p:txBody>
          <a:bodyPr wrap="square" rtlCol="0">
            <a:spAutoFit/>
          </a:bodyPr>
          <a:lstStyle/>
          <a:p>
            <a:r>
              <a:rPr lang="en-US" sz="1100" b="1" dirty="0">
                <a:latin typeface="Oriya Sangam MN" pitchFamily="2" charset="0"/>
                <a:cs typeface="Oriya Sangam MN" pitchFamily="2" charset="0"/>
              </a:rPr>
              <a:t>Head Lease</a:t>
            </a:r>
          </a:p>
          <a:p>
            <a:endParaRPr lang="en-US" sz="1000" dirty="0">
              <a:latin typeface="Oriya Sangam MN" pitchFamily="2" charset="0"/>
              <a:cs typeface="Oriya Sangam MN" pitchFamily="2" charset="0"/>
            </a:endParaRPr>
          </a:p>
          <a:p>
            <a:r>
              <a:rPr lang="en-US" sz="1000" dirty="0">
                <a:latin typeface="Oriya Sangam MN" pitchFamily="2" charset="0"/>
                <a:cs typeface="Oriya Sangam MN" pitchFamily="2" charset="0"/>
              </a:rPr>
              <a:t>A head lease is a structure where the agency signs an agreement with the landlord to operate the unit on their behalf. The agency signs a sub-lease with the tenant and collects rent which is then paid to the landlord.</a:t>
            </a:r>
          </a:p>
          <a:p>
            <a:endParaRPr lang="en-US" sz="1000" dirty="0">
              <a:latin typeface="Oriya Sangam MN" pitchFamily="2" charset="0"/>
              <a:cs typeface="Oriya Sangam MN" pitchFamily="2" charset="0"/>
            </a:endParaRPr>
          </a:p>
          <a:p>
            <a:r>
              <a:rPr lang="en-US" sz="1000" b="1" dirty="0">
                <a:latin typeface="Oriya Sangam MN" pitchFamily="2" charset="0"/>
                <a:cs typeface="Oriya Sangam MN" pitchFamily="2" charset="0"/>
              </a:rPr>
              <a:t>Benefits</a:t>
            </a:r>
          </a:p>
          <a:p>
            <a:pPr marL="171450" indent="-171450">
              <a:buFont typeface="System Font Regular"/>
              <a:buChar char="+"/>
            </a:pPr>
            <a:r>
              <a:rPr lang="en-US" sz="1000" dirty="0">
                <a:latin typeface="Oriya Sangam MN" pitchFamily="2" charset="0"/>
                <a:cs typeface="Oriya Sangam MN" pitchFamily="2" charset="0"/>
              </a:rPr>
              <a:t>Landlord is not responsible for collecting rents</a:t>
            </a:r>
          </a:p>
          <a:p>
            <a:endParaRPr lang="en-US" sz="1000" b="1" dirty="0">
              <a:latin typeface="Oriya Sangam MN" pitchFamily="2" charset="0"/>
              <a:cs typeface="Oriya Sangam MN" pitchFamily="2" charset="0"/>
            </a:endParaRPr>
          </a:p>
          <a:p>
            <a:endParaRPr lang="en-US" sz="1000" b="1" dirty="0">
              <a:latin typeface="Oriya Sangam MN" pitchFamily="2" charset="0"/>
              <a:cs typeface="Oriya Sangam MN" pitchFamily="2" charset="0"/>
            </a:endParaRPr>
          </a:p>
          <a:p>
            <a:r>
              <a:rPr lang="en-US" sz="1000" b="1" dirty="0">
                <a:latin typeface="Oriya Sangam MN" pitchFamily="2" charset="0"/>
                <a:cs typeface="Oriya Sangam MN" pitchFamily="2" charset="0"/>
              </a:rPr>
              <a:t>Drawbacks</a:t>
            </a:r>
          </a:p>
          <a:p>
            <a:pPr marL="171450" indent="-171450">
              <a:buFont typeface="System Font Regular"/>
              <a:buChar char="-"/>
            </a:pPr>
            <a:r>
              <a:rPr lang="en-US" sz="1000" dirty="0">
                <a:latin typeface="Oriya Sangam MN" pitchFamily="2" charset="0"/>
                <a:cs typeface="Oriya Sangam MN" pitchFamily="2" charset="0"/>
              </a:rPr>
              <a:t>Non-typical (non direct) relationship between tenant and landlord; not empowering to persons with developmental disabilities</a:t>
            </a:r>
          </a:p>
        </p:txBody>
      </p:sp>
      <p:sp>
        <p:nvSpPr>
          <p:cNvPr id="33" name="TextBox 32">
            <a:extLst>
              <a:ext uri="{FF2B5EF4-FFF2-40B4-BE49-F238E27FC236}">
                <a16:creationId xmlns:a16="http://schemas.microsoft.com/office/drawing/2014/main" id="{EF3EE0E8-AB6F-564F-B6A0-75A85FF53CBC}"/>
              </a:ext>
            </a:extLst>
          </p:cNvPr>
          <p:cNvSpPr txBox="1"/>
          <p:nvPr/>
        </p:nvSpPr>
        <p:spPr>
          <a:xfrm>
            <a:off x="8170580" y="706304"/>
            <a:ext cx="1896357" cy="3954929"/>
          </a:xfrm>
          <a:prstGeom prst="rect">
            <a:avLst/>
          </a:prstGeom>
          <a:noFill/>
          <a:ln>
            <a:solidFill>
              <a:srgbClr val="00B0F0"/>
            </a:solidFill>
          </a:ln>
        </p:spPr>
        <p:txBody>
          <a:bodyPr wrap="square" rtlCol="0">
            <a:spAutoFit/>
          </a:bodyPr>
          <a:lstStyle/>
          <a:p>
            <a:r>
              <a:rPr lang="en-US" sz="1100" b="1" dirty="0">
                <a:latin typeface="Oriya Sangam MN" pitchFamily="2" charset="0"/>
                <a:cs typeface="Oriya Sangam MN" pitchFamily="2" charset="0"/>
              </a:rPr>
              <a:t>Referral Agreement</a:t>
            </a:r>
          </a:p>
          <a:p>
            <a:endParaRPr lang="en-US" sz="1000" dirty="0">
              <a:latin typeface="Oriya Sangam MN" pitchFamily="2" charset="0"/>
              <a:cs typeface="Oriya Sangam MN" pitchFamily="2" charset="0"/>
            </a:endParaRPr>
          </a:p>
          <a:p>
            <a:r>
              <a:rPr lang="en-US" sz="1000" dirty="0">
                <a:latin typeface="Oriya Sangam MN" pitchFamily="2" charset="0"/>
                <a:cs typeface="Oriya Sangam MN" pitchFamily="2" charset="0"/>
              </a:rPr>
              <a:t>A referral agreement is a structure where the agency signs an agreement with the landlord that they will get to refer a tenant to the landlord for a specific unit. When a suitable tenant is found, the tenant signs a lease with the landlord.</a:t>
            </a:r>
          </a:p>
          <a:p>
            <a:endParaRPr lang="en-US" sz="1000" dirty="0">
              <a:latin typeface="Oriya Sangam MN" pitchFamily="2" charset="0"/>
              <a:cs typeface="Oriya Sangam MN" pitchFamily="2" charset="0"/>
            </a:endParaRPr>
          </a:p>
          <a:p>
            <a:r>
              <a:rPr lang="en-US" sz="1000" b="1" dirty="0">
                <a:latin typeface="Oriya Sangam MN" pitchFamily="2" charset="0"/>
                <a:cs typeface="Oriya Sangam MN" pitchFamily="2" charset="0"/>
              </a:rPr>
              <a:t>Benefits</a:t>
            </a:r>
          </a:p>
          <a:p>
            <a:pPr marL="171450" indent="-171450">
              <a:buFont typeface="System Font Regular"/>
              <a:buChar char="+"/>
            </a:pPr>
            <a:r>
              <a:rPr lang="en-US" sz="1000" dirty="0">
                <a:latin typeface="Oriya Sangam MN" pitchFamily="2" charset="0"/>
                <a:cs typeface="Oriya Sangam MN" pitchFamily="2" charset="0"/>
              </a:rPr>
              <a:t>This agreement establishes a direct relationship between the tenant and the landlord</a:t>
            </a:r>
          </a:p>
          <a:p>
            <a:endParaRPr lang="en-US" sz="1000" b="1" dirty="0">
              <a:latin typeface="Oriya Sangam MN" pitchFamily="2" charset="0"/>
              <a:cs typeface="Oriya Sangam MN" pitchFamily="2" charset="0"/>
            </a:endParaRPr>
          </a:p>
          <a:p>
            <a:endParaRPr lang="en-US" sz="1000" b="1" dirty="0">
              <a:latin typeface="Oriya Sangam MN" pitchFamily="2" charset="0"/>
              <a:cs typeface="Oriya Sangam MN" pitchFamily="2" charset="0"/>
            </a:endParaRPr>
          </a:p>
          <a:p>
            <a:r>
              <a:rPr lang="en-US" sz="1000" b="1" dirty="0">
                <a:latin typeface="Oriya Sangam MN" pitchFamily="2" charset="0"/>
                <a:cs typeface="Oriya Sangam MN" pitchFamily="2" charset="0"/>
              </a:rPr>
              <a:t>Drawbacks</a:t>
            </a:r>
          </a:p>
          <a:p>
            <a:pPr marL="171450" indent="-171450">
              <a:buFont typeface="System Font Regular"/>
              <a:buChar char="-"/>
            </a:pPr>
            <a:r>
              <a:rPr lang="en-US" sz="1000" dirty="0">
                <a:latin typeface="Oriya Sangam MN" pitchFamily="2" charset="0"/>
                <a:cs typeface="Oriya Sangam MN" pitchFamily="2" charset="0"/>
              </a:rPr>
              <a:t>Landlord is responsible for rent collection and may be overly cautious in this regard</a:t>
            </a:r>
          </a:p>
          <a:p>
            <a:pPr marL="171450" indent="-171450">
              <a:buFont typeface="System Font Regular"/>
              <a:buChar char="-"/>
            </a:pPr>
            <a:endParaRPr lang="en-US" sz="1000" dirty="0">
              <a:latin typeface="Oriya Sangam MN" pitchFamily="2" charset="0"/>
              <a:cs typeface="Oriya Sangam MN" pitchFamily="2" charset="0"/>
            </a:endParaRPr>
          </a:p>
        </p:txBody>
      </p:sp>
      <p:sp>
        <p:nvSpPr>
          <p:cNvPr id="34" name="TextBox 33">
            <a:extLst>
              <a:ext uri="{FF2B5EF4-FFF2-40B4-BE49-F238E27FC236}">
                <a16:creationId xmlns:a16="http://schemas.microsoft.com/office/drawing/2014/main" id="{AAAF449D-E36D-5A44-9540-CA605A6BBEBF}"/>
              </a:ext>
            </a:extLst>
          </p:cNvPr>
          <p:cNvSpPr txBox="1"/>
          <p:nvPr/>
        </p:nvSpPr>
        <p:spPr>
          <a:xfrm>
            <a:off x="10166347" y="706304"/>
            <a:ext cx="1896357" cy="4108817"/>
          </a:xfrm>
          <a:prstGeom prst="rect">
            <a:avLst/>
          </a:prstGeom>
          <a:noFill/>
          <a:ln>
            <a:solidFill>
              <a:srgbClr val="00B0F0"/>
            </a:solidFill>
          </a:ln>
        </p:spPr>
        <p:txBody>
          <a:bodyPr wrap="square" rtlCol="0">
            <a:spAutoFit/>
          </a:bodyPr>
          <a:lstStyle/>
          <a:p>
            <a:r>
              <a:rPr lang="en-US" sz="1100" b="1" dirty="0">
                <a:latin typeface="Oriya Sangam MN" pitchFamily="2" charset="0"/>
                <a:cs typeface="Oriya Sangam MN" pitchFamily="2" charset="0"/>
              </a:rPr>
              <a:t>Hybrid</a:t>
            </a:r>
          </a:p>
          <a:p>
            <a:endParaRPr lang="en-US" sz="1000" dirty="0">
              <a:latin typeface="Oriya Sangam MN" pitchFamily="2" charset="0"/>
              <a:cs typeface="Oriya Sangam MN" pitchFamily="2" charset="0"/>
            </a:endParaRPr>
          </a:p>
          <a:p>
            <a:r>
              <a:rPr lang="en-US" sz="1000" dirty="0">
                <a:latin typeface="Oriya Sangam MN" pitchFamily="2" charset="0"/>
                <a:cs typeface="Oriya Sangam MN" pitchFamily="2" charset="0"/>
              </a:rPr>
              <a:t>In a hybrid model, there can be a referral agreement and a regular lease between the tenant and the landlord, but with a specific mention in the referral agreement that the agency is responsible for monthly rent collection.</a:t>
            </a:r>
          </a:p>
          <a:p>
            <a:endParaRPr lang="en-US" sz="1000" dirty="0">
              <a:latin typeface="Oriya Sangam MN" pitchFamily="2" charset="0"/>
              <a:cs typeface="Oriya Sangam MN" pitchFamily="2" charset="0"/>
            </a:endParaRPr>
          </a:p>
          <a:p>
            <a:r>
              <a:rPr lang="en-US" sz="1000" b="1" dirty="0">
                <a:latin typeface="Oriya Sangam MN" pitchFamily="2" charset="0"/>
                <a:cs typeface="Oriya Sangam MN" pitchFamily="2" charset="0"/>
              </a:rPr>
              <a:t>Benefits</a:t>
            </a:r>
          </a:p>
          <a:p>
            <a:pPr marL="171450" indent="-171450">
              <a:buFont typeface="System Font Regular"/>
              <a:buChar char="+"/>
            </a:pPr>
            <a:r>
              <a:rPr lang="en-US" sz="1000" dirty="0">
                <a:latin typeface="Oriya Sangam MN" pitchFamily="2" charset="0"/>
                <a:cs typeface="Oriya Sangam MN" pitchFamily="2" charset="0"/>
              </a:rPr>
              <a:t>Establishes a direct relationship between the tenant and the landlord while removing rent collection</a:t>
            </a:r>
          </a:p>
          <a:p>
            <a:endParaRPr lang="en-US" sz="1000" b="1" dirty="0">
              <a:latin typeface="Oriya Sangam MN" pitchFamily="2" charset="0"/>
              <a:cs typeface="Oriya Sangam MN" pitchFamily="2" charset="0"/>
            </a:endParaRPr>
          </a:p>
          <a:p>
            <a:r>
              <a:rPr lang="en-US" sz="1000" b="1" dirty="0">
                <a:latin typeface="Oriya Sangam MN" pitchFamily="2" charset="0"/>
                <a:cs typeface="Oriya Sangam MN" pitchFamily="2" charset="0"/>
              </a:rPr>
              <a:t>Drawbacks</a:t>
            </a:r>
          </a:p>
          <a:p>
            <a:pPr marL="171450" indent="-171450">
              <a:buFont typeface="System Font Regular"/>
              <a:buChar char="-"/>
            </a:pPr>
            <a:r>
              <a:rPr lang="en-US" sz="1000" dirty="0">
                <a:latin typeface="Oriya Sangam MN" pitchFamily="2" charset="0"/>
                <a:cs typeface="Oriya Sangam MN" pitchFamily="2" charset="0"/>
              </a:rPr>
              <a:t>More complex to implement; less empowering to persons with developmental disabilities</a:t>
            </a:r>
          </a:p>
          <a:p>
            <a:pPr marL="171450" indent="-171450">
              <a:buFont typeface="System Font Regular"/>
              <a:buChar char="-"/>
            </a:pPr>
            <a:endParaRPr lang="en-US" sz="1000" dirty="0">
              <a:latin typeface="Oriya Sangam MN" pitchFamily="2" charset="0"/>
              <a:cs typeface="Oriya Sangam MN" pitchFamily="2" charset="0"/>
            </a:endParaRPr>
          </a:p>
        </p:txBody>
      </p:sp>
      <p:sp>
        <p:nvSpPr>
          <p:cNvPr id="36" name="TextBox 35">
            <a:extLst>
              <a:ext uri="{FF2B5EF4-FFF2-40B4-BE49-F238E27FC236}">
                <a16:creationId xmlns:a16="http://schemas.microsoft.com/office/drawing/2014/main" id="{5F2437B7-4DCB-A54E-9BFA-837A9FFE50BF}"/>
              </a:ext>
            </a:extLst>
          </p:cNvPr>
          <p:cNvSpPr txBox="1"/>
          <p:nvPr/>
        </p:nvSpPr>
        <p:spPr>
          <a:xfrm>
            <a:off x="6096000" y="4870978"/>
            <a:ext cx="7180297" cy="830997"/>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Key Considerations</a:t>
            </a: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p:txBody>
      </p:sp>
      <p:sp>
        <p:nvSpPr>
          <p:cNvPr id="37" name="Rectangle 36">
            <a:extLst>
              <a:ext uri="{FF2B5EF4-FFF2-40B4-BE49-F238E27FC236}">
                <a16:creationId xmlns:a16="http://schemas.microsoft.com/office/drawing/2014/main" id="{4AD65345-E64D-A24F-92FA-C2DB3E5273B0}"/>
              </a:ext>
            </a:extLst>
          </p:cNvPr>
          <p:cNvSpPr/>
          <p:nvPr/>
        </p:nvSpPr>
        <p:spPr>
          <a:xfrm>
            <a:off x="6188146" y="5079077"/>
            <a:ext cx="5846782" cy="132580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B3DFEA6-60CD-CD4C-93A9-8AE7C18F01EC}"/>
              </a:ext>
            </a:extLst>
          </p:cNvPr>
          <p:cNvSpPr/>
          <p:nvPr/>
        </p:nvSpPr>
        <p:spPr>
          <a:xfrm>
            <a:off x="6239664" y="5208960"/>
            <a:ext cx="5668108" cy="1354217"/>
          </a:xfrm>
          <a:prstGeom prst="rect">
            <a:avLst/>
          </a:prstGeom>
        </p:spPr>
        <p:txBody>
          <a:bodyPr wrap="square">
            <a:spAutoFit/>
          </a:bodyPr>
          <a:lstStyle/>
          <a:p>
            <a:pPr marL="285750" indent="-285750">
              <a:buFont typeface="Arial" charset="0"/>
              <a:buChar char="•"/>
            </a:pPr>
            <a:r>
              <a:rPr lang="en-US" sz="1000" dirty="0">
                <a:solidFill>
                  <a:srgbClr val="00B0F0"/>
                </a:solidFill>
                <a:latin typeface="Oriya Sangam MN" charset="0"/>
                <a:ea typeface="Oriya Sangam MN" charset="0"/>
                <a:cs typeface="Oriya Sangam MN" charset="0"/>
              </a:rPr>
              <a:t>A model that allows people to sign a lease directly with the landlord is considered most inclusive and empowering to the tenant. </a:t>
            </a:r>
          </a:p>
          <a:p>
            <a:pPr marL="285750" indent="-285750">
              <a:buFont typeface="Arial" charset="0"/>
              <a:buChar char="•"/>
            </a:pPr>
            <a:r>
              <a:rPr lang="en-US" sz="1000" dirty="0">
                <a:solidFill>
                  <a:srgbClr val="00B0F0"/>
                </a:solidFill>
                <a:latin typeface="Oriya Sangam MN" charset="0"/>
                <a:ea typeface="Oriya Sangam MN" charset="0"/>
                <a:cs typeface="Oriya Sangam MN" charset="0"/>
              </a:rPr>
              <a:t>Obtaining a long-term head lease or referral agreement of 10 years or more is ideal to ensure stability of tenure.</a:t>
            </a:r>
            <a:endParaRPr lang="en-US" sz="1000" dirty="0">
              <a:solidFill>
                <a:srgbClr val="00B0F0"/>
              </a:solidFill>
              <a:latin typeface="Oriya Sangam MN" charset="0"/>
              <a:cs typeface="Oriya Sangam MN" charset="0"/>
            </a:endParaRPr>
          </a:p>
          <a:p>
            <a:pPr marL="285750" indent="-285750">
              <a:buFont typeface="Arial" charset="0"/>
              <a:buChar char="•"/>
            </a:pPr>
            <a:r>
              <a:rPr lang="en-US" sz="1000" dirty="0">
                <a:solidFill>
                  <a:srgbClr val="00B0F0"/>
                </a:solidFill>
                <a:latin typeface="Oriya Sangam MN" charset="0"/>
                <a:cs typeface="Oriya Sangam MN" charset="0"/>
              </a:rPr>
              <a:t>Ensure the project team takes the time to explore these options with the development partner, while remaining open to alternatives or variations of these agreements.</a:t>
            </a:r>
            <a:endParaRPr lang="en-US" sz="1000" dirty="0">
              <a:solidFill>
                <a:srgbClr val="00B0F0"/>
              </a:solidFill>
              <a:latin typeface="Oriya Sangam MN" charset="0"/>
              <a:ea typeface="Oriya Sangam MN" charset="0"/>
              <a:cs typeface="Oriya Sangam MN" charset="0"/>
            </a:endParaRPr>
          </a:p>
          <a:p>
            <a:pPr marL="228600" indent="-228600">
              <a:buFont typeface="+mj-lt"/>
              <a:buAutoNum type="arabicPeriod"/>
            </a:pPr>
            <a:endParaRPr lang="en-US" sz="1200" dirty="0">
              <a:solidFill>
                <a:srgbClr val="00B0F0"/>
              </a:solidFill>
              <a:latin typeface="Oriya Sangam MN" charset="0"/>
              <a:ea typeface="Oriya Sangam MN" charset="0"/>
              <a:cs typeface="Oriya Sangam MN" charset="0"/>
            </a:endParaRPr>
          </a:p>
        </p:txBody>
      </p:sp>
      <p:pic>
        <p:nvPicPr>
          <p:cNvPr id="21" name="Picture 20">
            <a:extLst>
              <a:ext uri="{FF2B5EF4-FFF2-40B4-BE49-F238E27FC236}">
                <a16:creationId xmlns:a16="http://schemas.microsoft.com/office/drawing/2014/main" id="{BF5FFCE0-DDE0-0345-A1B1-3655AC3B1A85}"/>
              </a:ext>
            </a:extLst>
          </p:cNvPr>
          <p:cNvPicPr>
            <a:picLocks noChangeAspect="1"/>
          </p:cNvPicPr>
          <p:nvPr/>
        </p:nvPicPr>
        <p:blipFill>
          <a:blip r:embed="rId4"/>
          <a:srcRect/>
          <a:stretch/>
        </p:blipFill>
        <p:spPr>
          <a:xfrm>
            <a:off x="1661097" y="1244564"/>
            <a:ext cx="273059" cy="219660"/>
          </a:xfrm>
          <a:prstGeom prst="rect">
            <a:avLst/>
          </a:prstGeom>
          <a:noFill/>
        </p:spPr>
      </p:pic>
      <p:pic>
        <p:nvPicPr>
          <p:cNvPr id="20" name="Picture 19" descr="A picture containing food&#10;&#10;Description automatically generated">
            <a:extLst>
              <a:ext uri="{FF2B5EF4-FFF2-40B4-BE49-F238E27FC236}">
                <a16:creationId xmlns:a16="http://schemas.microsoft.com/office/drawing/2014/main" id="{69E346CC-DA87-1A46-BAF7-379558BB61D3}"/>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537609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1190752"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1501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52535" y="3363706"/>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96419" y="2817531"/>
            <a:ext cx="1721853" cy="707886"/>
          </a:xfrm>
          <a:prstGeom prst="rect">
            <a:avLst/>
          </a:prstGeom>
          <a:noFill/>
          <a:ln>
            <a:noFill/>
          </a:ln>
        </p:spPr>
        <p:txBody>
          <a:bodyPr wrap="square" rtlCol="0">
            <a:spAutoFit/>
          </a:bodyPr>
          <a:lstStyle/>
          <a:p>
            <a:endParaRPr lang="en-US" sz="1400" b="1" dirty="0">
              <a:latin typeface="Oriya Sangam MN" charset="0"/>
              <a:ea typeface="Oriya Sangam MN" charset="0"/>
              <a:cs typeface="Oriya Sangam MN" charset="0"/>
            </a:endParaRPr>
          </a:p>
          <a:p>
            <a:r>
              <a:rPr lang="en-US" sz="1400" b="1" dirty="0">
                <a:latin typeface="Oriya Sangam MN" charset="0"/>
                <a:ea typeface="Oriya Sangam MN" charset="0"/>
                <a:cs typeface="Oriya Sangam MN" charset="0"/>
              </a:rPr>
              <a:t>Ongoing Work</a:t>
            </a:r>
          </a:p>
          <a:p>
            <a:endParaRPr lang="en-US" sz="1200" b="1" dirty="0">
              <a:latin typeface="Oriya Sangam MN" charset="0"/>
              <a:ea typeface="Oriya Sangam MN" charset="0"/>
              <a:cs typeface="Oriya Sangam MN" charset="0"/>
            </a:endParaRPr>
          </a:p>
        </p:txBody>
      </p:sp>
      <p:sp>
        <p:nvSpPr>
          <p:cNvPr id="27" name="TextBox 26"/>
          <p:cNvSpPr txBox="1"/>
          <p:nvPr/>
        </p:nvSpPr>
        <p:spPr>
          <a:xfrm>
            <a:off x="3133725" y="2817531"/>
            <a:ext cx="1721853" cy="52322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Independent Living</a:t>
            </a:r>
          </a:p>
        </p:txBody>
      </p:sp>
      <p:sp>
        <p:nvSpPr>
          <p:cNvPr id="28" name="TextBox 27"/>
          <p:cNvSpPr txBox="1"/>
          <p:nvPr/>
        </p:nvSpPr>
        <p:spPr>
          <a:xfrm>
            <a:off x="5248377" y="2799946"/>
            <a:ext cx="1721853" cy="52322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Reflection and Feedback</a:t>
            </a:r>
          </a:p>
        </p:txBody>
      </p:sp>
      <p:sp>
        <p:nvSpPr>
          <p:cNvPr id="24" name="Rectangle 23"/>
          <p:cNvSpPr/>
          <p:nvPr/>
        </p:nvSpPr>
        <p:spPr>
          <a:xfrm>
            <a:off x="1008200" y="1508970"/>
            <a:ext cx="2047154" cy="50241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55982" y="1508970"/>
            <a:ext cx="2047154" cy="50241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06491" y="1508970"/>
            <a:ext cx="2047154" cy="50241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986" y="1971962"/>
            <a:ext cx="921576" cy="9215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age result for feedback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663" y="1746182"/>
            <a:ext cx="1060258" cy="10602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512951" y="1729542"/>
            <a:ext cx="1073100" cy="1014816"/>
          </a:xfrm>
          <a:prstGeom prst="rect">
            <a:avLst/>
          </a:prstGeom>
        </p:spPr>
      </p:pic>
      <p:sp>
        <p:nvSpPr>
          <p:cNvPr id="33" name="TextBox 32"/>
          <p:cNvSpPr txBox="1"/>
          <p:nvPr/>
        </p:nvSpPr>
        <p:spPr>
          <a:xfrm>
            <a:off x="5805797" y="6159364"/>
            <a:ext cx="562975" cy="246221"/>
          </a:xfrm>
          <a:prstGeom prst="rect">
            <a:avLst/>
          </a:prstGeom>
          <a:noFill/>
        </p:spPr>
        <p:txBody>
          <a:bodyPr wrap="none" rtlCol="0">
            <a:spAutoFit/>
          </a:bodyPr>
          <a:lstStyle/>
          <a:p>
            <a:r>
              <a:rPr lang="en-US" sz="1000" b="1" dirty="0">
                <a:solidFill>
                  <a:schemeClr val="bg1"/>
                </a:solidFill>
                <a:latin typeface="Oriya Sangam MN" charset="0"/>
                <a:ea typeface="Oriya Sangam MN" charset="0"/>
                <a:cs typeface="Oriya Sangam MN" charset="0"/>
              </a:rPr>
              <a:t>Notes</a:t>
            </a:r>
          </a:p>
        </p:txBody>
      </p:sp>
      <p:sp>
        <p:nvSpPr>
          <p:cNvPr id="35" name="Rectangle 34"/>
          <p:cNvSpPr/>
          <p:nvPr/>
        </p:nvSpPr>
        <p:spPr>
          <a:xfrm>
            <a:off x="-23814" y="0"/>
            <a:ext cx="304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117406" y="3468810"/>
            <a:ext cx="2055120" cy="2893100"/>
          </a:xfrm>
          <a:prstGeom prst="rect">
            <a:avLst/>
          </a:prstGeom>
          <a:noFill/>
        </p:spPr>
        <p:txBody>
          <a:bodyPr wrap="square" rtlCol="0">
            <a:spAutoFit/>
          </a:bodyPr>
          <a:lstStyle/>
          <a:p>
            <a:r>
              <a:rPr lang="en-US" sz="1000" dirty="0">
                <a:latin typeface="Oriya Sangam MN" charset="0"/>
                <a:ea typeface="Oriya Sangam MN" charset="0"/>
                <a:cs typeface="Oriya Sangam MN" charset="0"/>
              </a:rPr>
              <a:t>As ongoing work, the organization provides the individuals with the supports they need for successful tenancy. The organization may also want to establish an internal team to dedicated to exploring further development opportunities and strategies. For organizations that are transitioning individuals from other properties to this new model, there may be work to be done in repurposing existing buildings and land. </a:t>
            </a:r>
          </a:p>
          <a:p>
            <a:endParaRPr lang="en-US" sz="1000" dirty="0">
              <a:latin typeface="Oriya Sangam MN" charset="0"/>
              <a:ea typeface="Oriya Sangam MN" charset="0"/>
              <a:cs typeface="Oriya Sangam MN" charset="0"/>
            </a:endParaRPr>
          </a:p>
          <a:p>
            <a:endParaRPr lang="en-US" sz="1200" dirty="0"/>
          </a:p>
        </p:txBody>
      </p:sp>
      <p:sp>
        <p:nvSpPr>
          <p:cNvPr id="38" name="TextBox 37"/>
          <p:cNvSpPr txBox="1"/>
          <p:nvPr/>
        </p:nvSpPr>
        <p:spPr>
          <a:xfrm>
            <a:off x="3173154" y="3451470"/>
            <a:ext cx="1830586" cy="3785652"/>
          </a:xfrm>
          <a:prstGeom prst="rect">
            <a:avLst/>
          </a:prstGeom>
          <a:noFill/>
        </p:spPr>
        <p:txBody>
          <a:bodyPr wrap="square" rtlCol="0">
            <a:spAutoFit/>
          </a:bodyPr>
          <a:lstStyle/>
          <a:p>
            <a:r>
              <a:rPr lang="en-US" sz="1000" dirty="0">
                <a:latin typeface="Oriya Sangam MN" charset="0"/>
                <a:ea typeface="Oriya Sangam MN" charset="0"/>
                <a:cs typeface="Oriya Sangam MN" charset="0"/>
              </a:rPr>
              <a:t>While the organization’s main focus may be providing supports to individuals with developmental disabilities, it is important to consider a team-based approach in partnership with the landlord and superintendent to address any issues. It’s also critical for staff and the organization to communicate regularly with families if relevant. </a:t>
            </a: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CA" sz="1000" b="1"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a:p>
            <a:r>
              <a:rPr lang="en-US" sz="1000" dirty="0">
                <a:latin typeface="Oriya Sangam MN" charset="0"/>
                <a:ea typeface="Oriya Sangam MN" charset="0"/>
                <a:cs typeface="Oriya Sangam MN" charset="0"/>
              </a:rPr>
              <a:t> </a:t>
            </a:r>
          </a:p>
          <a:p>
            <a:endParaRPr lang="en-US" sz="1000" dirty="0">
              <a:latin typeface="Oriya Sangam MN" charset="0"/>
              <a:ea typeface="Oriya Sangam MN" charset="0"/>
              <a:cs typeface="Oriya Sangam MN" charset="0"/>
            </a:endParaRPr>
          </a:p>
          <a:p>
            <a:endParaRPr lang="en-US" sz="1000" dirty="0">
              <a:latin typeface="Oriya Sangam MN" charset="0"/>
              <a:ea typeface="Oriya Sangam MN" charset="0"/>
              <a:cs typeface="Oriya Sangam MN" charset="0"/>
            </a:endParaRPr>
          </a:p>
        </p:txBody>
      </p:sp>
      <p:sp>
        <p:nvSpPr>
          <p:cNvPr id="39" name="TextBox 38"/>
          <p:cNvSpPr txBox="1"/>
          <p:nvPr/>
        </p:nvSpPr>
        <p:spPr>
          <a:xfrm>
            <a:off x="5248377" y="3468810"/>
            <a:ext cx="1641638" cy="1323439"/>
          </a:xfrm>
          <a:prstGeom prst="rect">
            <a:avLst/>
          </a:prstGeom>
          <a:noFill/>
        </p:spPr>
        <p:txBody>
          <a:bodyPr wrap="square" rtlCol="0">
            <a:spAutoFit/>
          </a:bodyPr>
          <a:lstStyle/>
          <a:p>
            <a:r>
              <a:rPr lang="en-US" sz="1000" dirty="0">
                <a:latin typeface="Oriya Sangam MN" charset="0"/>
                <a:ea typeface="Oriya Sangam MN" charset="0"/>
                <a:cs typeface="Oriya Sangam MN" charset="0"/>
              </a:rPr>
              <a:t>It’s important to create opportunities to reflect on learnings and collect feedback from the various stakeholders involved in the process. </a:t>
            </a:r>
          </a:p>
          <a:p>
            <a:endParaRPr lang="en-US" sz="1000" dirty="0">
              <a:latin typeface="Oriya Sangam MN" charset="0"/>
              <a:ea typeface="Oriya Sangam MN" charset="0"/>
              <a:cs typeface="Oriya Sangam MN" charset="0"/>
            </a:endParaRPr>
          </a:p>
        </p:txBody>
      </p:sp>
      <p:sp>
        <p:nvSpPr>
          <p:cNvPr id="29" name="Rectangle 28"/>
          <p:cNvSpPr/>
          <p:nvPr/>
        </p:nvSpPr>
        <p:spPr>
          <a:xfrm>
            <a:off x="7162093" y="1508970"/>
            <a:ext cx="2047154" cy="50241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852951" y="6168787"/>
            <a:ext cx="562975" cy="246221"/>
          </a:xfrm>
          <a:prstGeom prst="rect">
            <a:avLst/>
          </a:prstGeom>
          <a:noFill/>
        </p:spPr>
        <p:txBody>
          <a:bodyPr wrap="none" rtlCol="0">
            <a:spAutoFit/>
          </a:bodyPr>
          <a:lstStyle/>
          <a:p>
            <a:r>
              <a:rPr lang="en-US" sz="1000" b="1" dirty="0">
                <a:solidFill>
                  <a:schemeClr val="bg1"/>
                </a:solidFill>
                <a:latin typeface="Oriya Sangam MN" charset="0"/>
                <a:ea typeface="Oriya Sangam MN" charset="0"/>
                <a:cs typeface="Oriya Sangam MN" charset="0"/>
              </a:rPr>
              <a:t>Notes</a:t>
            </a:r>
          </a:p>
        </p:txBody>
      </p:sp>
      <p:sp>
        <p:nvSpPr>
          <p:cNvPr id="37" name="TextBox 36"/>
          <p:cNvSpPr txBox="1"/>
          <p:nvPr/>
        </p:nvSpPr>
        <p:spPr>
          <a:xfrm>
            <a:off x="7340873" y="2816735"/>
            <a:ext cx="1721853" cy="52322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Sector Collaboration</a:t>
            </a:r>
          </a:p>
        </p:txBody>
      </p:sp>
      <p:cxnSp>
        <p:nvCxnSpPr>
          <p:cNvPr id="47" name="Straight Connector 46"/>
          <p:cNvCxnSpPr/>
          <p:nvPr/>
        </p:nvCxnSpPr>
        <p:spPr>
          <a:xfrm>
            <a:off x="7409845" y="337214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340872" y="3485599"/>
            <a:ext cx="1721853" cy="2554545"/>
          </a:xfrm>
          <a:prstGeom prst="rect">
            <a:avLst/>
          </a:prstGeom>
          <a:noFill/>
        </p:spPr>
        <p:txBody>
          <a:bodyPr wrap="square" rtlCol="0">
            <a:spAutoFit/>
          </a:bodyPr>
          <a:lstStyle/>
          <a:p>
            <a:r>
              <a:rPr lang="en-US" sz="1000" dirty="0">
                <a:latin typeface="Oriya Sangam MN" charset="0"/>
                <a:ea typeface="Oriya Sangam MN" charset="0"/>
                <a:cs typeface="Oriya Sangam MN" charset="0"/>
              </a:rPr>
              <a:t>Forming a housing coalition with a group of agencies can be a way to minimize competition and increase opportunities to collaborate with developers. As an organization with experience, sharing resources, participating in events, and telling your story is a good way to inspire others and to promote your organization.</a:t>
            </a:r>
          </a:p>
        </p:txBody>
      </p:sp>
      <p:pic>
        <p:nvPicPr>
          <p:cNvPr id="2" name="Picture 1"/>
          <p:cNvPicPr>
            <a:picLocks noChangeAspect="1"/>
          </p:cNvPicPr>
          <p:nvPr/>
        </p:nvPicPr>
        <p:blipFill>
          <a:blip r:embed="rId6"/>
          <a:stretch>
            <a:fillRect/>
          </a:stretch>
        </p:blipFill>
        <p:spPr>
          <a:xfrm>
            <a:off x="7812607" y="1924322"/>
            <a:ext cx="746125" cy="746125"/>
          </a:xfrm>
          <a:prstGeom prst="rect">
            <a:avLst/>
          </a:prstGeom>
        </p:spPr>
      </p:pic>
      <p:sp>
        <p:nvSpPr>
          <p:cNvPr id="45" name="Rectangle 44"/>
          <p:cNvSpPr/>
          <p:nvPr/>
        </p:nvSpPr>
        <p:spPr>
          <a:xfrm>
            <a:off x="1033541" y="636270"/>
            <a:ext cx="4952731" cy="558800"/>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entagon 45"/>
          <p:cNvSpPr/>
          <p:nvPr/>
        </p:nvSpPr>
        <p:spPr>
          <a:xfrm>
            <a:off x="1033541" y="636270"/>
            <a:ext cx="2344659" cy="5588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5 : Extend</a:t>
            </a:r>
          </a:p>
        </p:txBody>
      </p:sp>
      <p:sp>
        <p:nvSpPr>
          <p:cNvPr id="50" name="TextBox 49"/>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sp>
        <p:nvSpPr>
          <p:cNvPr id="3" name="Slide Number Placeholder 2"/>
          <p:cNvSpPr>
            <a:spLocks noGrp="1"/>
          </p:cNvSpPr>
          <p:nvPr>
            <p:ph type="sldNum" sz="quarter" idx="12"/>
          </p:nvPr>
        </p:nvSpPr>
        <p:spPr/>
        <p:txBody>
          <a:bodyPr/>
          <a:lstStyle/>
          <a:p>
            <a:r>
              <a:rPr lang="en-US" sz="800" dirty="0"/>
              <a:t>Canadian Association for Community Living |  Inclusive Housing Toolkit #1 | </a:t>
            </a:r>
            <a:fld id="{0ECC8AB7-EC8A-0742-88D4-A0FD04CAACC7}" type="slidenum">
              <a:rPr lang="en-US" sz="800" smtClean="0"/>
              <a:t>22</a:t>
            </a:fld>
            <a:endParaRPr lang="en-US" sz="800" dirty="0"/>
          </a:p>
        </p:txBody>
      </p:sp>
      <p:sp>
        <p:nvSpPr>
          <p:cNvPr id="40" name="Rectangle 39">
            <a:hlinkClick r:id="rId7" action="ppaction://hlinksldjump"/>
            <a:extLst>
              <a:ext uri="{FF2B5EF4-FFF2-40B4-BE49-F238E27FC236}">
                <a16:creationId xmlns:a16="http://schemas.microsoft.com/office/drawing/2014/main" id="{FDC48906-A5B9-9843-A572-18DA69F53875}"/>
              </a:ext>
            </a:extLst>
          </p:cNvPr>
          <p:cNvSpPr/>
          <p:nvPr/>
        </p:nvSpPr>
        <p:spPr>
          <a:xfrm>
            <a:off x="4662403" y="6102925"/>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C1F3286C-93E7-9D4F-8122-7A3A5F253489}"/>
              </a:ext>
            </a:extLst>
          </p:cNvPr>
          <p:cNvPicPr>
            <a:picLocks noChangeAspect="1"/>
          </p:cNvPicPr>
          <p:nvPr/>
        </p:nvPicPr>
        <p:blipFill>
          <a:blip r:embed="rId8"/>
          <a:stretch>
            <a:fillRect/>
          </a:stretch>
        </p:blipFill>
        <p:spPr>
          <a:xfrm>
            <a:off x="4745210" y="6195439"/>
            <a:ext cx="273059" cy="273059"/>
          </a:xfrm>
          <a:prstGeom prst="rect">
            <a:avLst/>
          </a:prstGeom>
          <a:solidFill>
            <a:srgbClr val="00B0F0"/>
          </a:solidFill>
        </p:spPr>
      </p:pic>
      <p:sp>
        <p:nvSpPr>
          <p:cNvPr id="42" name="Rectangle 41">
            <a:hlinkClick r:id="rId7" action="ppaction://hlinksldjump"/>
            <a:extLst>
              <a:ext uri="{FF2B5EF4-FFF2-40B4-BE49-F238E27FC236}">
                <a16:creationId xmlns:a16="http://schemas.microsoft.com/office/drawing/2014/main" id="{871D685F-B6E1-3C4B-965B-632D9CDDBD1F}"/>
              </a:ext>
            </a:extLst>
          </p:cNvPr>
          <p:cNvSpPr/>
          <p:nvPr/>
        </p:nvSpPr>
        <p:spPr>
          <a:xfrm>
            <a:off x="6712212" y="6102044"/>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B9C1117-ABD6-B44D-974D-F97488A2EB49}"/>
              </a:ext>
            </a:extLst>
          </p:cNvPr>
          <p:cNvPicPr>
            <a:picLocks noChangeAspect="1"/>
          </p:cNvPicPr>
          <p:nvPr/>
        </p:nvPicPr>
        <p:blipFill>
          <a:blip r:embed="rId8"/>
          <a:stretch>
            <a:fillRect/>
          </a:stretch>
        </p:blipFill>
        <p:spPr>
          <a:xfrm>
            <a:off x="6795019" y="6194558"/>
            <a:ext cx="273059" cy="273059"/>
          </a:xfrm>
          <a:prstGeom prst="rect">
            <a:avLst/>
          </a:prstGeom>
          <a:solidFill>
            <a:srgbClr val="00B0F0"/>
          </a:solidFill>
        </p:spPr>
      </p:pic>
      <p:sp>
        <p:nvSpPr>
          <p:cNvPr id="44" name="Rectangle 43">
            <a:hlinkClick r:id="rId7" action="ppaction://hlinksldjump"/>
            <a:extLst>
              <a:ext uri="{FF2B5EF4-FFF2-40B4-BE49-F238E27FC236}">
                <a16:creationId xmlns:a16="http://schemas.microsoft.com/office/drawing/2014/main" id="{3090B6E7-5D4F-AB49-A4A3-CB5952804235}"/>
              </a:ext>
            </a:extLst>
          </p:cNvPr>
          <p:cNvSpPr/>
          <p:nvPr/>
        </p:nvSpPr>
        <p:spPr>
          <a:xfrm>
            <a:off x="8769441" y="6102044"/>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A82BD08A-32F2-5645-9A7C-B75F092F3A8A}"/>
              </a:ext>
            </a:extLst>
          </p:cNvPr>
          <p:cNvPicPr>
            <a:picLocks noChangeAspect="1"/>
          </p:cNvPicPr>
          <p:nvPr/>
        </p:nvPicPr>
        <p:blipFill>
          <a:blip r:embed="rId8"/>
          <a:stretch>
            <a:fillRect/>
          </a:stretch>
        </p:blipFill>
        <p:spPr>
          <a:xfrm>
            <a:off x="8852248" y="6194558"/>
            <a:ext cx="273059" cy="273059"/>
          </a:xfrm>
          <a:prstGeom prst="rect">
            <a:avLst/>
          </a:prstGeom>
          <a:solidFill>
            <a:srgbClr val="00B0F0"/>
          </a:solidFill>
        </p:spPr>
      </p:pic>
      <p:pic>
        <p:nvPicPr>
          <p:cNvPr id="52" name="Picture 51" descr="A picture containing food&#10;&#10;Description automatically generated">
            <a:extLst>
              <a:ext uri="{FF2B5EF4-FFF2-40B4-BE49-F238E27FC236}">
                <a16:creationId xmlns:a16="http://schemas.microsoft.com/office/drawing/2014/main" id="{43D0CC4F-38B9-5E48-95D9-7DF2D136C63C}"/>
              </a:ext>
            </a:extLst>
          </p:cNvPr>
          <p:cNvPicPr>
            <a:picLocks noChangeAspect="1"/>
          </p:cNvPicPr>
          <p:nvPr/>
        </p:nvPicPr>
        <p:blipFill>
          <a:blip r:embed="rId9"/>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832483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sz="800" dirty="0"/>
              <a:t>Canadian Association for Community Living |  Inclusive Housing Toolkit #1 | </a:t>
            </a:r>
            <a:fld id="{0ECC8AB7-EC8A-0742-88D4-A0FD04CAACC7}" type="slidenum">
              <a:rPr lang="en-US" sz="800" smtClean="0"/>
              <a:t>23</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Independent Living</a:t>
            </a: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tretch>
            <a:fillRect/>
          </a:stretch>
        </p:blipFill>
        <p:spPr>
          <a:xfrm>
            <a:off x="2325600" y="1836000"/>
            <a:ext cx="1835999" cy="1736280"/>
          </a:xfrm>
          <a:prstGeom prst="rect">
            <a:avLst/>
          </a:prstGeom>
        </p:spPr>
      </p:pic>
      <p:sp>
        <p:nvSpPr>
          <p:cNvPr id="16" name="TextBox 15">
            <a:extLst>
              <a:ext uri="{FF2B5EF4-FFF2-40B4-BE49-F238E27FC236}">
                <a16:creationId xmlns:a16="http://schemas.microsoft.com/office/drawing/2014/main" id="{E039C3FC-75FA-2145-A5B4-FBC12EC9E30A}"/>
              </a:ext>
            </a:extLst>
          </p:cNvPr>
          <p:cNvSpPr txBox="1"/>
          <p:nvPr/>
        </p:nvSpPr>
        <p:spPr>
          <a:xfrm>
            <a:off x="1030177"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sp>
        <p:nvSpPr>
          <p:cNvPr id="17" name="Rectangle 16">
            <a:extLst>
              <a:ext uri="{FF2B5EF4-FFF2-40B4-BE49-F238E27FC236}">
                <a16:creationId xmlns:a16="http://schemas.microsoft.com/office/drawing/2014/main" id="{7CF9B5E6-5017-0C47-8C46-DCB5F5C686B1}"/>
              </a:ext>
            </a:extLst>
          </p:cNvPr>
          <p:cNvSpPr/>
          <p:nvPr/>
        </p:nvSpPr>
        <p:spPr>
          <a:xfrm>
            <a:off x="1020108"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9A97E1A-4D47-0949-B2FD-F29CB56FD0CE}"/>
              </a:ext>
            </a:extLst>
          </p:cNvPr>
          <p:cNvSpPr txBox="1"/>
          <p:nvPr/>
        </p:nvSpPr>
        <p:spPr>
          <a:xfrm>
            <a:off x="1042703"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Extend</a:t>
            </a:r>
          </a:p>
        </p:txBody>
      </p:sp>
      <p:pic>
        <p:nvPicPr>
          <p:cNvPr id="19" name="Picture 18">
            <a:extLst>
              <a:ext uri="{FF2B5EF4-FFF2-40B4-BE49-F238E27FC236}">
                <a16:creationId xmlns:a16="http://schemas.microsoft.com/office/drawing/2014/main" id="{7214797C-3146-5540-BD63-B3722AD4D468}"/>
              </a:ext>
            </a:extLst>
          </p:cNvPr>
          <p:cNvPicPr>
            <a:picLocks noChangeAspect="1"/>
          </p:cNvPicPr>
          <p:nvPr/>
        </p:nvPicPr>
        <p:blipFill>
          <a:blip r:embed="rId4"/>
          <a:srcRect/>
          <a:stretch/>
        </p:blipFill>
        <p:spPr>
          <a:xfrm>
            <a:off x="1629195" y="1264508"/>
            <a:ext cx="182880" cy="182880"/>
          </a:xfrm>
          <a:prstGeom prst="rect">
            <a:avLst/>
          </a:prstGeom>
          <a:solidFill>
            <a:srgbClr val="00B0F0"/>
          </a:solidFill>
        </p:spPr>
      </p:pic>
      <p:sp>
        <p:nvSpPr>
          <p:cNvPr id="23" name="TextBox 22">
            <a:extLst>
              <a:ext uri="{FF2B5EF4-FFF2-40B4-BE49-F238E27FC236}">
                <a16:creationId xmlns:a16="http://schemas.microsoft.com/office/drawing/2014/main" id="{2F0EE2F4-A6D2-4945-9072-56A454DE2837}"/>
              </a:ext>
            </a:extLst>
          </p:cNvPr>
          <p:cNvSpPr txBox="1"/>
          <p:nvPr/>
        </p:nvSpPr>
        <p:spPr>
          <a:xfrm>
            <a:off x="7213204" y="3181818"/>
            <a:ext cx="4316035" cy="2492990"/>
          </a:xfrm>
          <a:prstGeom prst="rect">
            <a:avLst/>
          </a:prstGeom>
          <a:noFill/>
        </p:spPr>
        <p:txBody>
          <a:bodyPr wrap="square" rtlCol="0">
            <a:spAutoFit/>
          </a:bodyPr>
          <a:lstStyle/>
          <a:p>
            <a:pPr marL="171450" indent="-171450">
              <a:buFont typeface="Wingdings" charset="2"/>
              <a:buChar char="q"/>
            </a:pPr>
            <a:endParaRPr lang="en-US" sz="1200" b="1" dirty="0">
              <a:solidFill>
                <a:srgbClr val="00B0F0"/>
              </a:solidFill>
              <a:latin typeface="Oriya Sangam MN" charset="0"/>
              <a:ea typeface="Oriya Sangam MN" charset="0"/>
              <a:cs typeface="Oriya Sangam MN" charset="0"/>
            </a:endParaRPr>
          </a:p>
          <a:p>
            <a:pPr marL="228600" indent="-228600">
              <a:buFont typeface="+mj-lt"/>
              <a:buAutoNum type="arabicPeriod"/>
            </a:pPr>
            <a:endParaRPr lang="en-US" sz="1200" b="1" dirty="0">
              <a:solidFill>
                <a:srgbClr val="00B0F0"/>
              </a:solidFill>
              <a:latin typeface="Oriya Sangam MN" charset="0"/>
              <a:ea typeface="Oriya Sangam MN" charset="0"/>
              <a:cs typeface="Oriya Sangam MN" charset="0"/>
            </a:endParaRP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is going well?</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is not going well?</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could be changed?</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Do you have any ideas?</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do you need less or more help with?</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questions do you have?</a:t>
            </a:r>
          </a:p>
          <a:p>
            <a:pPr marL="171450" indent="-171450">
              <a:buFont typeface="Arial" charset="0"/>
              <a:buChar char="•"/>
            </a:pPr>
            <a:endParaRPr lang="en-CA" sz="1200" dirty="0">
              <a:solidFill>
                <a:srgbClr val="00B0F0"/>
              </a:solidFill>
              <a:latin typeface="Oriya Sangam MN" charset="0"/>
              <a:ea typeface="Oriya Sangam MN" charset="0"/>
              <a:cs typeface="Oriya Sangam MN" charset="0"/>
            </a:endParaRPr>
          </a:p>
          <a:p>
            <a:pPr marL="285750" indent="-285750">
              <a:buFont typeface="Wingdings" charset="2"/>
              <a:buChar char="q"/>
            </a:pPr>
            <a:endParaRPr lang="en-CA" sz="1200" dirty="0">
              <a:solidFill>
                <a:srgbClr val="00B0F0"/>
              </a:solidFill>
              <a:latin typeface="Oriya Sangam MN" charset="0"/>
              <a:ea typeface="Oriya Sangam MN" charset="0"/>
              <a:cs typeface="Oriya Sangam MN" charset="0"/>
            </a:endParaRPr>
          </a:p>
          <a:p>
            <a:pPr marL="285750" indent="-285750">
              <a:buFont typeface="Wingdings" charset="2"/>
              <a:buChar char="q"/>
            </a:pPr>
            <a:endParaRPr lang="en-CA" sz="1200" dirty="0">
              <a:solidFill>
                <a:srgbClr val="00B0F0"/>
              </a:solidFill>
              <a:latin typeface="Oriya Sangam MN" charset="0"/>
              <a:ea typeface="Oriya Sangam MN" charset="0"/>
              <a:cs typeface="Oriya Sangam MN" charset="0"/>
            </a:endParaRPr>
          </a:p>
          <a:p>
            <a:pPr marL="285750" indent="-285750">
              <a:buFont typeface="Wingdings" charset="2"/>
              <a:buChar char="q"/>
            </a:pPr>
            <a:endParaRPr lang="en-CA" sz="1200" dirty="0">
              <a:solidFill>
                <a:srgbClr val="00B0F0"/>
              </a:solidFill>
              <a:latin typeface="Oriya Sangam MN" charset="0"/>
              <a:ea typeface="Oriya Sangam MN" charset="0"/>
              <a:cs typeface="Oriya Sangam MN" charset="0"/>
            </a:endParaRPr>
          </a:p>
          <a:p>
            <a:pPr marL="285750" indent="-285750">
              <a:buFont typeface="Wingdings" charset="2"/>
              <a:buChar char="q"/>
            </a:pPr>
            <a:endParaRPr lang="en-US" sz="1200" dirty="0">
              <a:solidFill>
                <a:srgbClr val="00B0F0"/>
              </a:solidFill>
              <a:latin typeface="Oriya Sangam MN" charset="0"/>
              <a:ea typeface="Oriya Sangam MN" charset="0"/>
              <a:cs typeface="Oriya Sangam MN" charset="0"/>
            </a:endParaRPr>
          </a:p>
        </p:txBody>
      </p:sp>
      <p:sp>
        <p:nvSpPr>
          <p:cNvPr id="24" name="TextBox 23">
            <a:extLst>
              <a:ext uri="{FF2B5EF4-FFF2-40B4-BE49-F238E27FC236}">
                <a16:creationId xmlns:a16="http://schemas.microsoft.com/office/drawing/2014/main" id="{DBE86696-E264-DD4E-BC33-5F9C6564FB52}"/>
              </a:ext>
            </a:extLst>
          </p:cNvPr>
          <p:cNvSpPr txBox="1"/>
          <p:nvPr/>
        </p:nvSpPr>
        <p:spPr>
          <a:xfrm>
            <a:off x="6948833" y="3081856"/>
            <a:ext cx="5505307" cy="276999"/>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Sample Questions</a:t>
            </a:r>
          </a:p>
        </p:txBody>
      </p:sp>
      <p:sp>
        <p:nvSpPr>
          <p:cNvPr id="25" name="Rectangle 24">
            <a:extLst>
              <a:ext uri="{FF2B5EF4-FFF2-40B4-BE49-F238E27FC236}">
                <a16:creationId xmlns:a16="http://schemas.microsoft.com/office/drawing/2014/main" id="{D7326B50-D97E-9046-BA6C-61362DFE4B2D}"/>
              </a:ext>
            </a:extLst>
          </p:cNvPr>
          <p:cNvSpPr/>
          <p:nvPr/>
        </p:nvSpPr>
        <p:spPr>
          <a:xfrm>
            <a:off x="7046370" y="3343378"/>
            <a:ext cx="4482869" cy="164669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6" name="TextBox 25"/>
          <p:cNvSpPr txBox="1"/>
          <p:nvPr/>
        </p:nvSpPr>
        <p:spPr>
          <a:xfrm>
            <a:off x="892829" y="3955693"/>
            <a:ext cx="4609613" cy="1631216"/>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pPr marL="171450" indent="-171450">
              <a:buFont typeface="Arial" charset="0"/>
              <a:buChar char="•"/>
            </a:pPr>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Having periodic check-ins with tenants, especially within the first year of occupancy, can be a good way to gain insights on the experience of independent living for tenants with a disability. These check-ins can be facilitated by the project leaders or individuals’ support staff, with follow-up on any specific issues that need to be addressed.</a:t>
            </a:r>
          </a:p>
        </p:txBody>
      </p:sp>
      <p:sp>
        <p:nvSpPr>
          <p:cNvPr id="27" name="TextBox 26"/>
          <p:cNvSpPr txBox="1"/>
          <p:nvPr/>
        </p:nvSpPr>
        <p:spPr>
          <a:xfrm>
            <a:off x="6969142" y="1240353"/>
            <a:ext cx="4773679" cy="1908215"/>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 </a:t>
            </a:r>
            <a:r>
              <a:rPr lang="en-US" sz="1200" dirty="0">
                <a:latin typeface="Oriya Sangam MN" charset="0"/>
                <a:ea typeface="Oriya Sangam MN" charset="0"/>
                <a:cs typeface="Oriya Sangam MN" charset="0"/>
              </a:rPr>
              <a:t>Check-ins could be in the form of questionnaires for individuals to fill out, with help from support staff if needed, or through an informal interview, individually or in small groups.</a:t>
            </a:r>
            <a:endParaRPr lang="en-US" sz="12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Materials</a:t>
            </a:r>
            <a:r>
              <a:rPr lang="en-US" sz="1200" dirty="0">
                <a:latin typeface="Oriya Sangam MN" charset="0"/>
                <a:ea typeface="Oriya Sangam MN" charset="0"/>
                <a:cs typeface="Oriya Sangam MN" charset="0"/>
              </a:rPr>
              <a:t>: A list of questions</a:t>
            </a: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pic>
        <p:nvPicPr>
          <p:cNvPr id="21" name="Picture 20" descr="A picture containing food&#10;&#10;Description automatically generated">
            <a:extLst>
              <a:ext uri="{FF2B5EF4-FFF2-40B4-BE49-F238E27FC236}">
                <a16:creationId xmlns:a16="http://schemas.microsoft.com/office/drawing/2014/main" id="{E67854EF-A0FC-D44F-95BA-BFB35F2D4F44}"/>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716587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sz="800" dirty="0"/>
              <a:t>Canadian Association for Community Living |  Inclusive Housing Toolkit #1 | </a:t>
            </a:r>
            <a:fld id="{0ECC8AB7-EC8A-0742-88D4-A0FD04CAACC7}" type="slidenum">
              <a:rPr lang="en-US" sz="800" smtClean="0"/>
              <a:t>24</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3" y="682752"/>
            <a:ext cx="3238007"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13482" y="771118"/>
            <a:ext cx="3386857"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Reflection and Feedback</a:t>
            </a:r>
          </a:p>
        </p:txBody>
      </p:sp>
      <p:pic>
        <p:nvPicPr>
          <p:cNvPr id="21" name="Picture 8" descr="mage result for feedbac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00" y="1836000"/>
            <a:ext cx="1738800" cy="1738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B288249-D96F-9D4D-913E-FBCAE856FC27}"/>
              </a:ext>
            </a:extLst>
          </p:cNvPr>
          <p:cNvSpPr txBox="1"/>
          <p:nvPr/>
        </p:nvSpPr>
        <p:spPr>
          <a:xfrm>
            <a:off x="1030177"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sp>
        <p:nvSpPr>
          <p:cNvPr id="15" name="Rectangle 14">
            <a:extLst>
              <a:ext uri="{FF2B5EF4-FFF2-40B4-BE49-F238E27FC236}">
                <a16:creationId xmlns:a16="http://schemas.microsoft.com/office/drawing/2014/main" id="{DC2120D7-1886-3244-B4DE-1A30AAB33CB1}"/>
              </a:ext>
            </a:extLst>
          </p:cNvPr>
          <p:cNvSpPr/>
          <p:nvPr/>
        </p:nvSpPr>
        <p:spPr>
          <a:xfrm>
            <a:off x="1020108"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8FFD417-BB35-0847-90BF-47A1019DD1EA}"/>
              </a:ext>
            </a:extLst>
          </p:cNvPr>
          <p:cNvSpPr txBox="1"/>
          <p:nvPr/>
        </p:nvSpPr>
        <p:spPr>
          <a:xfrm>
            <a:off x="1042703"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Extend</a:t>
            </a:r>
          </a:p>
        </p:txBody>
      </p:sp>
      <p:pic>
        <p:nvPicPr>
          <p:cNvPr id="22" name="Picture 21">
            <a:extLst>
              <a:ext uri="{FF2B5EF4-FFF2-40B4-BE49-F238E27FC236}">
                <a16:creationId xmlns:a16="http://schemas.microsoft.com/office/drawing/2014/main" id="{91877E99-2169-B44D-9DE0-7773D0A0FBD2}"/>
              </a:ext>
            </a:extLst>
          </p:cNvPr>
          <p:cNvPicPr>
            <a:picLocks noChangeAspect="1"/>
          </p:cNvPicPr>
          <p:nvPr/>
        </p:nvPicPr>
        <p:blipFill>
          <a:blip r:embed="rId4"/>
          <a:srcRect/>
          <a:stretch/>
        </p:blipFill>
        <p:spPr>
          <a:xfrm>
            <a:off x="1629195" y="1264508"/>
            <a:ext cx="182880" cy="182880"/>
          </a:xfrm>
          <a:prstGeom prst="rect">
            <a:avLst/>
          </a:prstGeom>
          <a:solidFill>
            <a:srgbClr val="00B0F0"/>
          </a:solidFill>
        </p:spPr>
      </p:pic>
      <p:sp>
        <p:nvSpPr>
          <p:cNvPr id="25" name="TextBox 24">
            <a:extLst>
              <a:ext uri="{FF2B5EF4-FFF2-40B4-BE49-F238E27FC236}">
                <a16:creationId xmlns:a16="http://schemas.microsoft.com/office/drawing/2014/main" id="{1D934A69-A522-9F46-ABB2-0BA4BBAC00AF}"/>
              </a:ext>
            </a:extLst>
          </p:cNvPr>
          <p:cNvSpPr txBox="1"/>
          <p:nvPr/>
        </p:nvSpPr>
        <p:spPr>
          <a:xfrm>
            <a:off x="7161589" y="3535432"/>
            <a:ext cx="4283652" cy="2800767"/>
          </a:xfrm>
          <a:prstGeom prst="rect">
            <a:avLst/>
          </a:prstGeom>
          <a:noFill/>
        </p:spPr>
        <p:txBody>
          <a:bodyPr wrap="square" rtlCol="0">
            <a:spAutoFit/>
          </a:bodyPr>
          <a:lstStyle/>
          <a:p>
            <a:endParaRPr lang="en-US" sz="1400" b="1" dirty="0">
              <a:solidFill>
                <a:srgbClr val="00B0F0"/>
              </a:solidFill>
              <a:latin typeface="Oriya Sangam MN" charset="0"/>
              <a:ea typeface="Oriya Sangam MN" charset="0"/>
              <a:cs typeface="Oriya Sangam MN" charset="0"/>
            </a:endParaRP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Does the solution hold up to the principles and vision? </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was the process like and how can it be improved in the next iteration?</a:t>
            </a:r>
          </a:p>
          <a:p>
            <a:pPr marL="171450" indent="-171450">
              <a:buFont typeface="Arial" charset="0"/>
              <a:buChar char="•"/>
            </a:pPr>
            <a:endParaRPr lang="en-US" sz="1200" dirty="0">
              <a:solidFill>
                <a:srgbClr val="00B0F0"/>
              </a:solidFill>
              <a:latin typeface="Oriya Sangam MN" charset="0"/>
              <a:ea typeface="Oriya Sangam MN" charset="0"/>
              <a:cs typeface="Oriya Sangam MN" charset="0"/>
            </a:endParaRPr>
          </a:p>
          <a:p>
            <a:r>
              <a:rPr lang="en-US" sz="1200" b="1" dirty="0">
                <a:solidFill>
                  <a:srgbClr val="00B0F0"/>
                </a:solidFill>
                <a:latin typeface="Oriya Sangam MN" charset="0"/>
                <a:ea typeface="Oriya Sangam MN" charset="0"/>
                <a:cs typeface="Oriya Sangam MN" charset="0"/>
              </a:rPr>
              <a:t>Families and Support Staff</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are some of the accomplishments and challenges?</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does your support role look like and how do you feel about it?</a:t>
            </a:r>
          </a:p>
          <a:p>
            <a:pPr marL="171450" indent="-171450">
              <a:buFont typeface="Arial" charset="0"/>
              <a:buChar char="•"/>
            </a:pPr>
            <a:endParaRPr lang="en-US" sz="1400" dirty="0">
              <a:solidFill>
                <a:srgbClr val="00B0F0"/>
              </a:solidFill>
              <a:latin typeface="Oriya Sangam MN" charset="0"/>
              <a:ea typeface="Oriya Sangam MN" charset="0"/>
              <a:cs typeface="Oriya Sangam MN" charset="0"/>
            </a:endParaRPr>
          </a:p>
          <a:p>
            <a:pPr marL="171450" indent="-171450">
              <a:buFont typeface="Arial" charset="0"/>
              <a:buChar char="•"/>
            </a:pPr>
            <a:endParaRPr lang="en-CA" sz="1400" dirty="0">
              <a:solidFill>
                <a:srgbClr val="00B0F0"/>
              </a:solidFill>
              <a:latin typeface="Oriya Sangam MN" charset="0"/>
              <a:ea typeface="Oriya Sangam MN" charset="0"/>
              <a:cs typeface="Oriya Sangam MN" charset="0"/>
            </a:endParaRPr>
          </a:p>
          <a:p>
            <a:pPr marL="171450" indent="-171450">
              <a:buFont typeface="Arial" charset="0"/>
              <a:buChar char="•"/>
            </a:pPr>
            <a:endParaRPr lang="en-US" sz="1400" dirty="0">
              <a:solidFill>
                <a:srgbClr val="00B0F0"/>
              </a:solidFill>
              <a:latin typeface="Oriya Sangam MN" charset="0"/>
              <a:ea typeface="Oriya Sangam MN" charset="0"/>
              <a:cs typeface="Oriya Sangam MN" charset="0"/>
            </a:endParaRPr>
          </a:p>
        </p:txBody>
      </p:sp>
      <p:sp>
        <p:nvSpPr>
          <p:cNvPr id="26" name="TextBox 25">
            <a:extLst>
              <a:ext uri="{FF2B5EF4-FFF2-40B4-BE49-F238E27FC236}">
                <a16:creationId xmlns:a16="http://schemas.microsoft.com/office/drawing/2014/main" id="{849F5164-BDD7-A043-8D99-1330742CC75E}"/>
              </a:ext>
            </a:extLst>
          </p:cNvPr>
          <p:cNvSpPr txBox="1"/>
          <p:nvPr/>
        </p:nvSpPr>
        <p:spPr>
          <a:xfrm>
            <a:off x="6948833" y="3305789"/>
            <a:ext cx="5505307" cy="276999"/>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Sample Questions</a:t>
            </a:r>
          </a:p>
        </p:txBody>
      </p:sp>
      <p:sp>
        <p:nvSpPr>
          <p:cNvPr id="27" name="Rectangle 26">
            <a:extLst>
              <a:ext uri="{FF2B5EF4-FFF2-40B4-BE49-F238E27FC236}">
                <a16:creationId xmlns:a16="http://schemas.microsoft.com/office/drawing/2014/main" id="{7146F663-AA39-EF48-ADE6-A4B7BD1F220D}"/>
              </a:ext>
            </a:extLst>
          </p:cNvPr>
          <p:cNvSpPr/>
          <p:nvPr/>
        </p:nvSpPr>
        <p:spPr>
          <a:xfrm>
            <a:off x="7046370" y="3567311"/>
            <a:ext cx="4482869" cy="221617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7" name="TextBox 16"/>
          <p:cNvSpPr txBox="1"/>
          <p:nvPr/>
        </p:nvSpPr>
        <p:spPr>
          <a:xfrm>
            <a:off x="892829" y="3955693"/>
            <a:ext cx="4609613" cy="1815882"/>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A reflection tool can be used to gather feedback from people involved in the development process, from the project team to stakeholders that were part of consultations. This is an opportunity for project leaders to hear and reflect on learnings from the process: what went well and what didn’t? What could we do differently next time?</a:t>
            </a:r>
          </a:p>
        </p:txBody>
      </p:sp>
      <p:sp>
        <p:nvSpPr>
          <p:cNvPr id="18" name="TextBox 17"/>
          <p:cNvSpPr txBox="1"/>
          <p:nvPr/>
        </p:nvSpPr>
        <p:spPr>
          <a:xfrm>
            <a:off x="6969142" y="1240353"/>
            <a:ext cx="4773679" cy="2831544"/>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a:t>
            </a:r>
            <a:r>
              <a:rPr lang="en-US" sz="1200" dirty="0">
                <a:latin typeface="Oriya Sangam MN" charset="0"/>
                <a:ea typeface="Oriya Sangam MN" charset="0"/>
                <a:cs typeface="Oriya Sangam MN" charset="0"/>
              </a:rPr>
              <a:t>: Feedback could be collected through questionnaires or a session that brings together different stakeholders for a discussion. The discussion could be facilitated by a member of the project team or an outside party.</a:t>
            </a:r>
          </a:p>
          <a:p>
            <a:pPr marL="285750" indent="-285750">
              <a:buFont typeface="Arial" charset="0"/>
              <a:buChar char="•"/>
            </a:pPr>
            <a:r>
              <a:rPr lang="en-US" sz="1200" b="1" dirty="0">
                <a:latin typeface="Oriya Sangam MN" charset="0"/>
                <a:ea typeface="Oriya Sangam MN" charset="0"/>
                <a:cs typeface="Oriya Sangam MN" charset="0"/>
              </a:rPr>
              <a:t>Materials: </a:t>
            </a:r>
            <a:r>
              <a:rPr lang="en-US" sz="1200" dirty="0">
                <a:latin typeface="Oriya Sangam MN" charset="0"/>
                <a:ea typeface="Oriya Sangam MN" charset="0"/>
                <a:cs typeface="Oriya Sangam MN" charset="0"/>
              </a:rPr>
              <a:t>A list of questions, the guiding principles (to evaluate the solution)</a:t>
            </a:r>
          </a:p>
          <a:p>
            <a:pPr marL="285750" indent="-285750">
              <a:buFont typeface="Arial" charset="0"/>
              <a:buChar char="•"/>
            </a:pPr>
            <a:endParaRPr lang="en-US" sz="1200" dirty="0">
              <a:latin typeface="Oriya Sangam MN" charset="0"/>
              <a:ea typeface="Oriya Sangam MN" charset="0"/>
              <a:cs typeface="Oriya Sangam MN" charset="0"/>
            </a:endParaRPr>
          </a:p>
          <a:p>
            <a:pPr marL="285750" indent="-285750">
              <a:buFont typeface="Arial" charset="0"/>
              <a:buChar char="•"/>
            </a:pPr>
            <a:endParaRPr lang="en-CA" sz="12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pic>
        <p:nvPicPr>
          <p:cNvPr id="19" name="Picture 18" descr="A picture containing food&#10;&#10;Description automatically generated">
            <a:extLst>
              <a:ext uri="{FF2B5EF4-FFF2-40B4-BE49-F238E27FC236}">
                <a16:creationId xmlns:a16="http://schemas.microsoft.com/office/drawing/2014/main" id="{20AAD102-2D7E-0243-87BF-EDF43643B543}"/>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031558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lang="en-US" sz="800" dirty="0"/>
              <a:t>Canadian Association for Community Living |  Inclusive Housing Toolkit #1 | </a:t>
            </a:r>
            <a:fld id="{0ECC8AB7-EC8A-0742-88D4-A0FD04CAACC7}" type="slidenum">
              <a:rPr lang="en-US" sz="800" smtClean="0"/>
              <a:t>25</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Sector Collaboration</a:t>
            </a:r>
          </a:p>
        </p:txBody>
      </p:sp>
      <p:sp>
        <p:nvSpPr>
          <p:cNvPr id="10" name="TextBox 9"/>
          <p:cNvSpPr txBox="1"/>
          <p:nvPr/>
        </p:nvSpPr>
        <p:spPr>
          <a:xfrm>
            <a:off x="892829" y="3955693"/>
            <a:ext cx="4609613" cy="2031325"/>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endParaRPr lang="en-US" sz="1400"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Forming a housing coalition with a number of likeminded organization can help make finding partnership opportunities more efficient by coordinating efforts to ensure there is no competition. In addition, working together might be a way to secure gain more influence over the design of the building and the units due to economies of scale. </a:t>
            </a:r>
          </a:p>
          <a:p>
            <a:endParaRPr lang="en-US" sz="1400" dirty="0">
              <a:latin typeface="Oriya Sangam MN" charset="0"/>
              <a:ea typeface="Oriya Sangam MN" charset="0"/>
              <a:cs typeface="Oriya Sangam MN" charset="0"/>
            </a:endParaRPr>
          </a:p>
        </p:txBody>
      </p:sp>
      <p:sp>
        <p:nvSpPr>
          <p:cNvPr id="12" name="TextBox 11"/>
          <p:cNvSpPr txBox="1"/>
          <p:nvPr/>
        </p:nvSpPr>
        <p:spPr>
          <a:xfrm>
            <a:off x="6969142" y="1240353"/>
            <a:ext cx="4773679" cy="280076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 </a:t>
            </a:r>
            <a:r>
              <a:rPr lang="en-US" sz="1200" dirty="0">
                <a:latin typeface="Oriya Sangam MN" charset="0"/>
                <a:ea typeface="Oriya Sangam MN" charset="0"/>
                <a:cs typeface="Oriya Sangam MN" charset="0"/>
              </a:rPr>
              <a:t>An alliance of interested organizations who meet on a regular basis to discuss potential development opportunities.</a:t>
            </a:r>
            <a:endParaRPr lang="en-US" sz="12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Method: </a:t>
            </a: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Create a set of collaboration principles </a:t>
            </a:r>
          </a:p>
          <a:p>
            <a:pPr marL="742950" lvl="1" indent="-285750">
              <a:buFont typeface="Courier New" panose="02070309020205020404" pitchFamily="49" charset="0"/>
              <a:buChar char="o"/>
            </a:pPr>
            <a:r>
              <a:rPr lang="en-US" sz="1200" dirty="0">
                <a:latin typeface="Oriya Sangam MN" charset="0"/>
                <a:ea typeface="Oriya Sangam MN" charset="0"/>
                <a:cs typeface="Oriya Sangam MN" charset="0"/>
              </a:rPr>
              <a:t>Develop a united vision and value proposition on a one-pager that describes the common issue the group wants to address, what is required to solve it, and how partnerships might help achieve these goals</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cxnSp>
        <p:nvCxnSpPr>
          <p:cNvPr id="14" name="Straight Connector 13"/>
          <p:cNvCxnSpPr/>
          <p:nvPr/>
        </p:nvCxnSpPr>
        <p:spPr>
          <a:xfrm>
            <a:off x="6336159" y="0"/>
            <a:ext cx="0" cy="6858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2325600" y="1836000"/>
            <a:ext cx="1738800" cy="1738800"/>
          </a:xfrm>
          <a:prstGeom prst="rect">
            <a:avLst/>
          </a:prstGeom>
        </p:spPr>
      </p:pic>
      <p:sp>
        <p:nvSpPr>
          <p:cNvPr id="13" name="TextBox 12">
            <a:extLst>
              <a:ext uri="{FF2B5EF4-FFF2-40B4-BE49-F238E27FC236}">
                <a16:creationId xmlns:a16="http://schemas.microsoft.com/office/drawing/2014/main" id="{190B489D-EA55-1C4C-9749-097273E22EE1}"/>
              </a:ext>
            </a:extLst>
          </p:cNvPr>
          <p:cNvSpPr txBox="1"/>
          <p:nvPr/>
        </p:nvSpPr>
        <p:spPr>
          <a:xfrm>
            <a:off x="1030177"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Develop</a:t>
            </a:r>
          </a:p>
        </p:txBody>
      </p:sp>
      <p:sp>
        <p:nvSpPr>
          <p:cNvPr id="15" name="Rectangle 14">
            <a:extLst>
              <a:ext uri="{FF2B5EF4-FFF2-40B4-BE49-F238E27FC236}">
                <a16:creationId xmlns:a16="http://schemas.microsoft.com/office/drawing/2014/main" id="{3044062B-004D-9F4F-AFED-F31C9B30D5D7}"/>
              </a:ext>
            </a:extLst>
          </p:cNvPr>
          <p:cNvSpPr/>
          <p:nvPr/>
        </p:nvSpPr>
        <p:spPr>
          <a:xfrm>
            <a:off x="1020108"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BB04877-1496-9049-AE6F-3B5C3CE6659F}"/>
              </a:ext>
            </a:extLst>
          </p:cNvPr>
          <p:cNvSpPr txBox="1"/>
          <p:nvPr/>
        </p:nvSpPr>
        <p:spPr>
          <a:xfrm>
            <a:off x="1042703"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Extend</a:t>
            </a:r>
          </a:p>
        </p:txBody>
      </p:sp>
      <p:pic>
        <p:nvPicPr>
          <p:cNvPr id="18" name="Picture 17">
            <a:extLst>
              <a:ext uri="{FF2B5EF4-FFF2-40B4-BE49-F238E27FC236}">
                <a16:creationId xmlns:a16="http://schemas.microsoft.com/office/drawing/2014/main" id="{CD649082-65C4-8A4C-ADD3-B21D0A4237C1}"/>
              </a:ext>
            </a:extLst>
          </p:cNvPr>
          <p:cNvPicPr>
            <a:picLocks noChangeAspect="1"/>
          </p:cNvPicPr>
          <p:nvPr/>
        </p:nvPicPr>
        <p:blipFill>
          <a:blip r:embed="rId4"/>
          <a:srcRect/>
          <a:stretch/>
        </p:blipFill>
        <p:spPr>
          <a:xfrm>
            <a:off x="1629195" y="1264508"/>
            <a:ext cx="182880" cy="182880"/>
          </a:xfrm>
          <a:prstGeom prst="rect">
            <a:avLst/>
          </a:prstGeom>
          <a:solidFill>
            <a:srgbClr val="00B0F0"/>
          </a:solidFill>
        </p:spPr>
      </p:pic>
      <p:sp>
        <p:nvSpPr>
          <p:cNvPr id="19" name="TextBox 18">
            <a:extLst>
              <a:ext uri="{FF2B5EF4-FFF2-40B4-BE49-F238E27FC236}">
                <a16:creationId xmlns:a16="http://schemas.microsoft.com/office/drawing/2014/main" id="{E5A8D533-C61B-5E44-B7D0-C018B8B1553D}"/>
              </a:ext>
            </a:extLst>
          </p:cNvPr>
          <p:cNvSpPr txBox="1"/>
          <p:nvPr/>
        </p:nvSpPr>
        <p:spPr>
          <a:xfrm>
            <a:off x="6969142" y="3722240"/>
            <a:ext cx="5505307" cy="830997"/>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Sample Outputs</a:t>
            </a: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a:p>
            <a:pPr marL="285750" indent="-285750">
              <a:buFont typeface="Arial" charset="0"/>
              <a:buChar char="•"/>
            </a:pPr>
            <a:endParaRPr lang="en-US" sz="1200" dirty="0">
              <a:solidFill>
                <a:srgbClr val="00B0F0"/>
              </a:solidFill>
              <a:latin typeface="Oriya Sangam MN" charset="0"/>
              <a:ea typeface="Oriya Sangam MN" charset="0"/>
              <a:cs typeface="Oriya Sangam MN" charset="0"/>
            </a:endParaRPr>
          </a:p>
        </p:txBody>
      </p:sp>
      <p:sp>
        <p:nvSpPr>
          <p:cNvPr id="20" name="Rectangle 19">
            <a:extLst>
              <a:ext uri="{FF2B5EF4-FFF2-40B4-BE49-F238E27FC236}">
                <a16:creationId xmlns:a16="http://schemas.microsoft.com/office/drawing/2014/main" id="{2B8F93D3-F549-FD44-82B6-B3496B968547}"/>
              </a:ext>
            </a:extLst>
          </p:cNvPr>
          <p:cNvSpPr/>
          <p:nvPr/>
        </p:nvSpPr>
        <p:spPr>
          <a:xfrm>
            <a:off x="7066679" y="3983762"/>
            <a:ext cx="4482869" cy="124188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21" name="Rectangle 20">
            <a:extLst>
              <a:ext uri="{FF2B5EF4-FFF2-40B4-BE49-F238E27FC236}">
                <a16:creationId xmlns:a16="http://schemas.microsoft.com/office/drawing/2014/main" id="{4EACC8FD-3CB6-BD47-8BC3-0AED7BAED7AD}"/>
              </a:ext>
            </a:extLst>
          </p:cNvPr>
          <p:cNvSpPr/>
          <p:nvPr/>
        </p:nvSpPr>
        <p:spPr>
          <a:xfrm>
            <a:off x="7203669" y="4089906"/>
            <a:ext cx="4142064" cy="1754326"/>
          </a:xfrm>
          <a:prstGeom prst="rect">
            <a:avLst/>
          </a:prstGeom>
        </p:spPr>
        <p:txBody>
          <a:bodyPr wrap="square">
            <a:spAutoFit/>
          </a:bodyPr>
          <a:lstStyle/>
          <a:p>
            <a:pPr marL="171450" indent="-171450">
              <a:buFont typeface="Arial" charset="0"/>
              <a:buChar char="•"/>
            </a:pPr>
            <a:r>
              <a:rPr lang="en-US" sz="1200" dirty="0">
                <a:solidFill>
                  <a:srgbClr val="00B0F0"/>
                </a:solidFill>
                <a:latin typeface="Oriya Sangam MN" charset="0"/>
                <a:ea typeface="Oriya Sangam MN" charset="0"/>
                <a:cs typeface="Oriya Sangam MN" charset="0"/>
              </a:rPr>
              <a:t>A website listing all group members and initiatives</a:t>
            </a:r>
          </a:p>
          <a:p>
            <a:pPr marL="171450" indent="-171450">
              <a:buFont typeface="Arial" charset="0"/>
              <a:buChar char="•"/>
            </a:pPr>
            <a:r>
              <a:rPr lang="en-US" sz="1200" dirty="0">
                <a:solidFill>
                  <a:srgbClr val="00B0F0"/>
                </a:solidFill>
                <a:latin typeface="Oriya Sangam MN" charset="0"/>
                <a:ea typeface="Oriya Sangam MN" charset="0"/>
                <a:cs typeface="Oriya Sangam MN" charset="0"/>
              </a:rPr>
              <a:t>A list of issues that the group is looking to address (e.g. lack of housing, need for affordable housing)</a:t>
            </a:r>
          </a:p>
          <a:p>
            <a:pPr marL="171450" indent="-171450">
              <a:buFont typeface="Arial" charset="0"/>
              <a:buChar char="•"/>
            </a:pPr>
            <a:r>
              <a:rPr lang="en-US" sz="1200" dirty="0">
                <a:solidFill>
                  <a:srgbClr val="00B0F0"/>
                </a:solidFill>
                <a:latin typeface="Oriya Sangam MN" charset="0"/>
                <a:ea typeface="Oriya Sangam MN" charset="0"/>
                <a:cs typeface="Oriya Sangam MN" charset="0"/>
              </a:rPr>
              <a:t>What the group needs (from the government, development partners, etc.)</a:t>
            </a:r>
          </a:p>
          <a:p>
            <a:pPr marL="228600" indent="-228600">
              <a:buFont typeface="+mj-lt"/>
              <a:buAutoNum type="arabicPeriod"/>
            </a:pPr>
            <a:endParaRPr lang="en-US" sz="1200" dirty="0">
              <a:solidFill>
                <a:srgbClr val="00B0F0"/>
              </a:solidFill>
              <a:latin typeface="Oriya Sangam MN" charset="0"/>
              <a:ea typeface="Oriya Sangam MN" charset="0"/>
              <a:cs typeface="Oriya Sangam MN" charset="0"/>
            </a:endParaRPr>
          </a:p>
          <a:p>
            <a:pPr marL="228600" indent="-228600">
              <a:buFont typeface="+mj-lt"/>
              <a:buAutoNum type="arabicPeriod"/>
            </a:pPr>
            <a:endParaRPr lang="en-US" sz="1200" dirty="0">
              <a:solidFill>
                <a:srgbClr val="00B0F0"/>
              </a:solidFill>
              <a:latin typeface="Oriya Sangam MN" charset="0"/>
              <a:ea typeface="Oriya Sangam MN" charset="0"/>
              <a:cs typeface="Oriya Sangam MN" charset="0"/>
            </a:endParaRPr>
          </a:p>
          <a:p>
            <a:pPr marL="228600" indent="-228600">
              <a:buFont typeface="+mj-lt"/>
              <a:buAutoNum type="arabicPeriod"/>
            </a:pPr>
            <a:endParaRPr lang="en-US" sz="1200" dirty="0">
              <a:solidFill>
                <a:srgbClr val="00B0F0"/>
              </a:solidFill>
              <a:latin typeface="Oriya Sangam MN" charset="0"/>
              <a:ea typeface="Oriya Sangam MN" charset="0"/>
              <a:cs typeface="Oriya Sangam MN" charset="0"/>
            </a:endParaRPr>
          </a:p>
          <a:p>
            <a:pPr marL="228600" indent="-228600">
              <a:buFont typeface="+mj-lt"/>
              <a:buAutoNum type="arabicPeriod"/>
            </a:pPr>
            <a:endParaRPr lang="en-US" sz="1200" dirty="0">
              <a:solidFill>
                <a:srgbClr val="00B0F0"/>
              </a:solidFill>
              <a:latin typeface="Oriya Sangam MN" charset="0"/>
              <a:ea typeface="Oriya Sangam MN" charset="0"/>
              <a:cs typeface="Oriya Sangam MN" charset="0"/>
            </a:endParaRPr>
          </a:p>
        </p:txBody>
      </p:sp>
      <p:pic>
        <p:nvPicPr>
          <p:cNvPr id="22" name="Picture 21" descr="A picture containing food&#10;&#10;Description automatically generated">
            <a:extLst>
              <a:ext uri="{FF2B5EF4-FFF2-40B4-BE49-F238E27FC236}">
                <a16:creationId xmlns:a16="http://schemas.microsoft.com/office/drawing/2014/main" id="{F4A63B70-F8C5-314D-B430-98D6282BEB4D}"/>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881000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TextBox 7"/>
          <p:cNvSpPr txBox="1"/>
          <p:nvPr/>
        </p:nvSpPr>
        <p:spPr>
          <a:xfrm>
            <a:off x="1242579" y="1766110"/>
            <a:ext cx="8071542" cy="2308324"/>
          </a:xfrm>
          <a:prstGeom prst="rect">
            <a:avLst/>
          </a:prstGeom>
          <a:noFill/>
        </p:spPr>
        <p:txBody>
          <a:bodyPr wrap="square" rtlCol="0">
            <a:spAutoFit/>
          </a:bodyPr>
          <a:lstStyle/>
          <a:p>
            <a:endParaRPr lang="en-US" sz="3600" b="1" dirty="0">
              <a:solidFill>
                <a:schemeClr val="bg1"/>
              </a:solidFill>
              <a:latin typeface="Oriya Sangam MN" charset="0"/>
              <a:ea typeface="Oriya Sangam MN" charset="0"/>
              <a:cs typeface="Oriya Sangam MN" charset="0"/>
            </a:endParaRPr>
          </a:p>
          <a:p>
            <a:r>
              <a:rPr lang="en-US" sz="3600" b="1" dirty="0">
                <a:solidFill>
                  <a:schemeClr val="bg1"/>
                </a:solidFill>
                <a:latin typeface="Oriya Sangam MN" charset="0"/>
                <a:ea typeface="Oriya Sangam MN" charset="0"/>
                <a:cs typeface="Oriya Sangam MN" charset="0"/>
              </a:rPr>
              <a:t>To learn more about inclusive housing models:</a:t>
            </a:r>
          </a:p>
          <a:p>
            <a:r>
              <a:rPr lang="en-US" sz="3600" b="1" dirty="0" err="1">
                <a:solidFill>
                  <a:schemeClr val="bg1"/>
                </a:solidFill>
                <a:latin typeface="Oriya Sangam MN" charset="0"/>
                <a:ea typeface="Oriya Sangam MN" charset="0"/>
                <a:cs typeface="Oriya Sangam MN" charset="0"/>
              </a:rPr>
              <a:t>www.myhomemycommunity.ca</a:t>
            </a:r>
            <a:endParaRPr lang="en-US" sz="3600" b="1" dirty="0">
              <a:solidFill>
                <a:schemeClr val="bg1"/>
              </a:solidFill>
              <a:latin typeface="Oriya Sangam MN" charset="0"/>
              <a:ea typeface="Oriya Sangam MN" charset="0"/>
              <a:cs typeface="Oriya Sangam MN" charset="0"/>
            </a:endParaRPr>
          </a:p>
        </p:txBody>
      </p:sp>
      <p:pic>
        <p:nvPicPr>
          <p:cNvPr id="3" name="Picture 2">
            <a:extLst>
              <a:ext uri="{FF2B5EF4-FFF2-40B4-BE49-F238E27FC236}">
                <a16:creationId xmlns:a16="http://schemas.microsoft.com/office/drawing/2014/main" id="{6060C82D-6D7A-5E4B-BE17-76562243E0AA}"/>
              </a:ext>
            </a:extLst>
          </p:cNvPr>
          <p:cNvPicPr>
            <a:picLocks noChangeAspect="1"/>
          </p:cNvPicPr>
          <p:nvPr/>
        </p:nvPicPr>
        <p:blipFill>
          <a:blip r:embed="rId2"/>
          <a:srcRect/>
          <a:stretch/>
        </p:blipFill>
        <p:spPr>
          <a:xfrm>
            <a:off x="3622798" y="4589846"/>
            <a:ext cx="4946403" cy="1650705"/>
          </a:xfrm>
          <a:prstGeom prst="rect">
            <a:avLst/>
          </a:prstGeom>
        </p:spPr>
      </p:pic>
    </p:spTree>
    <p:extLst>
      <p:ext uri="{BB962C8B-B14F-4D97-AF65-F5344CB8AC3E}">
        <p14:creationId xmlns:p14="http://schemas.microsoft.com/office/powerpoint/2010/main" val="894442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5550" y="660777"/>
            <a:ext cx="3530600" cy="55880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2550" y="778510"/>
            <a:ext cx="4076700" cy="646331"/>
          </a:xfrm>
          <a:prstGeom prst="rect">
            <a:avLst/>
          </a:prstGeom>
          <a:noFill/>
        </p:spPr>
        <p:txBody>
          <a:bodyPr wrap="square" rtlCol="0">
            <a:spAutoFit/>
          </a:bodyPr>
          <a:lstStyle/>
          <a:p>
            <a:r>
              <a:rPr lang="en-US" b="1" dirty="0">
                <a:solidFill>
                  <a:schemeClr val="bg1"/>
                </a:solidFill>
                <a:latin typeface="Oriya Sangam MN" charset="0"/>
                <a:ea typeface="Oriya Sangam MN" charset="0"/>
                <a:cs typeface="Oriya Sangam MN" charset="0"/>
              </a:rPr>
              <a:t>Inclusive Housing Toolkit</a:t>
            </a:r>
          </a:p>
          <a:p>
            <a:endParaRPr lang="en-US" b="1" dirty="0">
              <a:solidFill>
                <a:schemeClr val="bg1"/>
              </a:solidFill>
              <a:latin typeface="Oriya Sangam MN" charset="0"/>
              <a:ea typeface="Oriya Sangam MN" charset="0"/>
              <a:cs typeface="Oriya Sangam MN" charset="0"/>
            </a:endParaRPr>
          </a:p>
        </p:txBody>
      </p:sp>
      <p:sp>
        <p:nvSpPr>
          <p:cNvPr id="8" name="Rectangle 7"/>
          <p:cNvSpPr/>
          <p:nvPr/>
        </p:nvSpPr>
        <p:spPr>
          <a:xfrm>
            <a:off x="1225550" y="1542573"/>
            <a:ext cx="3041650" cy="44637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52550" y="1739153"/>
            <a:ext cx="2735356" cy="3970318"/>
          </a:xfrm>
          <a:prstGeom prst="rect">
            <a:avLst/>
          </a:prstGeom>
          <a:noFill/>
        </p:spPr>
        <p:txBody>
          <a:bodyPr wrap="square" rtlCol="0">
            <a:spAutoFit/>
          </a:bodyPr>
          <a:lstStyle/>
          <a:p>
            <a:r>
              <a:rPr lang="en-US" sz="1400" b="1" dirty="0">
                <a:latin typeface="Oriya Sangam MN" charset="0"/>
                <a:ea typeface="Oriya Sangam MN" charset="0"/>
                <a:cs typeface="Oriya Sangam MN" charset="0"/>
              </a:rPr>
              <a:t>What is it?</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An overview guide on the pathways to replicating different models of inclusive housing for people with developmental disabilities</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A reference tool that breaks down the process into digestible pieces, with tips and tricks</a:t>
            </a:r>
            <a:r>
              <a:rPr lang="en-CA" sz="1400" dirty="0">
                <a:latin typeface="Oriya Sangam MN" charset="0"/>
                <a:ea typeface="Oriya Sangam MN" charset="0"/>
                <a:cs typeface="Oriya Sangam MN" charset="0"/>
              </a:rPr>
              <a:t>, </a:t>
            </a:r>
            <a:r>
              <a:rPr lang="en-US" sz="1400" dirty="0">
                <a:latin typeface="Oriya Sangam MN" charset="0"/>
                <a:ea typeface="Oriya Sangam MN" charset="0"/>
                <a:cs typeface="Oriya Sangam MN" charset="0"/>
              </a:rPr>
              <a:t>to be be adapted for your unique housing project</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endParaRPr lang="en-US" sz="1400" dirty="0">
              <a:latin typeface="Oriya Sangam MN" charset="0"/>
              <a:ea typeface="Oriya Sangam MN" charset="0"/>
              <a:cs typeface="Oriya Sangam MN" charset="0"/>
            </a:endParaRPr>
          </a:p>
        </p:txBody>
      </p:sp>
      <p:sp>
        <p:nvSpPr>
          <p:cNvPr id="14" name="Rectangle 13"/>
          <p:cNvSpPr/>
          <p:nvPr/>
        </p:nvSpPr>
        <p:spPr>
          <a:xfrm>
            <a:off x="4267200" y="1542573"/>
            <a:ext cx="3041650" cy="44637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394200" y="1739153"/>
            <a:ext cx="2738717" cy="332398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Who is it for?</a:t>
            </a:r>
          </a:p>
          <a:p>
            <a:endParaRPr lang="en-US" sz="1400" b="1" dirty="0">
              <a:latin typeface="Oriya Sangam MN" charset="0"/>
              <a:ea typeface="Oriya Sangam MN" charset="0"/>
              <a:cs typeface="Oriya Sangam MN" charset="0"/>
            </a:endParaRPr>
          </a:p>
          <a:p>
            <a:pPr marL="285750" lvl="1" indent="-285750">
              <a:buFont typeface="Arial" charset="0"/>
              <a:buChar char="•"/>
            </a:pPr>
            <a:r>
              <a:rPr lang="en-US" sz="1400" dirty="0">
                <a:latin typeface="Oriya Sangam MN" charset="0"/>
                <a:ea typeface="Oriya Sangam MN" charset="0"/>
                <a:cs typeface="Oriya Sangam MN" charset="0"/>
              </a:rPr>
              <a:t>Organizations, communities, individuals, and families who are interested in kick-starting the development of inclusive housing</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Project leaders, managers, and development teams who want to learn from the experiences of other organizations</a:t>
            </a:r>
          </a:p>
        </p:txBody>
      </p:sp>
      <p:sp>
        <p:nvSpPr>
          <p:cNvPr id="16" name="Rectangle 15"/>
          <p:cNvSpPr/>
          <p:nvPr/>
        </p:nvSpPr>
        <p:spPr>
          <a:xfrm>
            <a:off x="7308850" y="1542573"/>
            <a:ext cx="3041650" cy="44637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435850" y="1739153"/>
            <a:ext cx="2914650" cy="3108543"/>
          </a:xfrm>
          <a:prstGeom prst="rect">
            <a:avLst/>
          </a:prstGeom>
          <a:noFill/>
        </p:spPr>
        <p:txBody>
          <a:bodyPr wrap="square" rtlCol="0">
            <a:spAutoFit/>
          </a:bodyPr>
          <a:lstStyle/>
          <a:p>
            <a:r>
              <a:rPr lang="en-US" sz="1400" b="1" dirty="0">
                <a:latin typeface="Oriya Sangam MN" charset="0"/>
                <a:ea typeface="Oriya Sangam MN" charset="0"/>
                <a:cs typeface="Oriya Sangam MN" charset="0"/>
              </a:rPr>
              <a:t>About the Toolkit</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Based on the development journey of the </a:t>
            </a:r>
            <a:r>
              <a:rPr lang="en-US" sz="1400" b="1" dirty="0">
                <a:solidFill>
                  <a:srgbClr val="00B0F0"/>
                </a:solidFill>
                <a:latin typeface="Oriya Sangam MN" charset="0"/>
                <a:ea typeface="Oriya Sangam MN" charset="0"/>
                <a:cs typeface="Oriya Sangam MN" charset="0"/>
              </a:rPr>
              <a:t>Community Living Toronto Case Study</a:t>
            </a:r>
            <a:r>
              <a:rPr lang="en-US" sz="1400" dirty="0">
                <a:latin typeface="Oriya Sangam MN" charset="0"/>
                <a:ea typeface="Oriya Sangam MN" charset="0"/>
                <a:cs typeface="Oriya Sangam MN" charset="0"/>
              </a:rPr>
              <a:t>, this toolkit maps out a path to replicating this inclusive model</a:t>
            </a:r>
          </a:p>
          <a:p>
            <a:pPr marL="285750" indent="-285750">
              <a:buFont typeface="Arial" charset="0"/>
              <a:buChar char="•"/>
            </a:pPr>
            <a:endParaRPr lang="en-US" sz="1400" dirty="0">
              <a:latin typeface="Oriya Sangam MN" charset="0"/>
              <a:ea typeface="Oriya Sangam MN" charset="0"/>
              <a:cs typeface="Oriya Sangam MN" charset="0"/>
            </a:endParaRPr>
          </a:p>
          <a:p>
            <a:pPr marL="285750" indent="-285750">
              <a:buFont typeface="Arial" charset="0"/>
              <a:buChar char="•"/>
            </a:pPr>
            <a:r>
              <a:rPr lang="en-US" sz="1400" dirty="0">
                <a:latin typeface="Oriya Sangam MN" charset="0"/>
                <a:ea typeface="Oriya Sangam MN" charset="0"/>
                <a:cs typeface="Oriya Sangam MN" charset="0"/>
              </a:rPr>
              <a:t>The information is organized into three levels: </a:t>
            </a:r>
          </a:p>
          <a:p>
            <a:pPr marL="800100" lvl="1" indent="-342900">
              <a:buFont typeface="+mj-lt"/>
              <a:buAutoNum type="arabicPeriod"/>
            </a:pPr>
            <a:r>
              <a:rPr lang="en-US" sz="1400" dirty="0">
                <a:latin typeface="Oriya Sangam MN" charset="0"/>
                <a:ea typeface="Oriya Sangam MN" charset="0"/>
                <a:cs typeface="Oriya Sangam MN" charset="0"/>
              </a:rPr>
              <a:t>Project phases</a:t>
            </a:r>
          </a:p>
          <a:p>
            <a:pPr marL="800100" lvl="1" indent="-342900">
              <a:buFont typeface="+mj-lt"/>
              <a:buAutoNum type="arabicPeriod"/>
            </a:pPr>
            <a:r>
              <a:rPr lang="en-US" sz="1400" dirty="0">
                <a:latin typeface="Oriya Sangam MN" charset="0"/>
                <a:ea typeface="Oriya Sangam MN" charset="0"/>
                <a:cs typeface="Oriya Sangam MN" charset="0"/>
              </a:rPr>
              <a:t>Major activities</a:t>
            </a:r>
          </a:p>
          <a:p>
            <a:pPr marL="800100" lvl="1" indent="-342900">
              <a:buFont typeface="+mj-lt"/>
              <a:buAutoNum type="arabicPeriod"/>
            </a:pPr>
            <a:r>
              <a:rPr lang="en-US" sz="1400" dirty="0">
                <a:latin typeface="Oriya Sangam MN" charset="0"/>
                <a:ea typeface="Oriya Sangam MN" charset="0"/>
                <a:cs typeface="Oriya Sangam MN" charset="0"/>
              </a:rPr>
              <a:t>Tools and guides</a:t>
            </a:r>
          </a:p>
        </p:txBody>
      </p:sp>
      <p:sp>
        <p:nvSpPr>
          <p:cNvPr id="11" name="Rectangle 10"/>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6"/>
          <p:cNvSpPr>
            <a:spLocks noGrp="1"/>
          </p:cNvSpPr>
          <p:nvPr>
            <p:ph type="sldNum" sz="quarter" idx="12"/>
          </p:nvPr>
        </p:nvSpPr>
        <p:spPr>
          <a:xfrm>
            <a:off x="7132916" y="6356350"/>
            <a:ext cx="4220883" cy="365125"/>
          </a:xfrm>
        </p:spPr>
        <p:txBody>
          <a:bodyPr/>
          <a:lstStyle/>
          <a:p>
            <a:r>
              <a:rPr lang="en-US" sz="800" dirty="0"/>
              <a:t>Canadian Association for Community Living |  Inclusive Housing Toolkit #1 | 3</a:t>
            </a:r>
          </a:p>
        </p:txBody>
      </p:sp>
      <p:pic>
        <p:nvPicPr>
          <p:cNvPr id="3" name="Picture 2" descr="A picture containing food&#10;&#10;Description automatically generated">
            <a:extLst>
              <a:ext uri="{FF2B5EF4-FFF2-40B4-BE49-F238E27FC236}">
                <a16:creationId xmlns:a16="http://schemas.microsoft.com/office/drawing/2014/main" id="{7161B74D-EE95-1D44-AB3A-85355D99E862}"/>
              </a:ext>
            </a:extLst>
          </p:cNvPr>
          <p:cNvPicPr>
            <a:picLocks noChangeAspect="1"/>
          </p:cNvPicPr>
          <p:nvPr/>
        </p:nvPicPr>
        <p:blipFill>
          <a:blip r:embed="rId2"/>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551141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5550" y="660777"/>
            <a:ext cx="3530600" cy="55880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2550" y="778510"/>
            <a:ext cx="4076700" cy="646331"/>
          </a:xfrm>
          <a:prstGeom prst="rect">
            <a:avLst/>
          </a:prstGeom>
          <a:noFill/>
        </p:spPr>
        <p:txBody>
          <a:bodyPr wrap="square" rtlCol="0">
            <a:spAutoFit/>
          </a:bodyPr>
          <a:lstStyle/>
          <a:p>
            <a:r>
              <a:rPr lang="en-US" b="1" dirty="0">
                <a:solidFill>
                  <a:schemeClr val="bg1"/>
                </a:solidFill>
                <a:latin typeface="Oriya Sangam MN" charset="0"/>
                <a:ea typeface="Oriya Sangam MN" charset="0"/>
                <a:cs typeface="Oriya Sangam MN" charset="0"/>
              </a:rPr>
              <a:t>Introducing the Series</a:t>
            </a:r>
          </a:p>
          <a:p>
            <a:endParaRPr lang="en-US" b="1" dirty="0">
              <a:solidFill>
                <a:schemeClr val="bg1"/>
              </a:solidFill>
              <a:latin typeface="Oriya Sangam MN" charset="0"/>
              <a:ea typeface="Oriya Sangam MN" charset="0"/>
              <a:cs typeface="Oriya Sangam MN" charset="0"/>
            </a:endParaRPr>
          </a:p>
        </p:txBody>
      </p:sp>
      <p:sp>
        <p:nvSpPr>
          <p:cNvPr id="11" name="Rectangle 10"/>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B93DEDA-C0C6-CF40-A4D2-D50330EF9C9D}"/>
              </a:ext>
            </a:extLst>
          </p:cNvPr>
          <p:cNvGraphicFramePr>
            <a:graphicFrameLocks noGrp="1"/>
          </p:cNvGraphicFramePr>
          <p:nvPr>
            <p:extLst>
              <p:ext uri="{D42A27DB-BD31-4B8C-83A1-F6EECF244321}">
                <p14:modId xmlns:p14="http://schemas.microsoft.com/office/powerpoint/2010/main" val="2226241735"/>
              </p:ext>
            </p:extLst>
          </p:nvPr>
        </p:nvGraphicFramePr>
        <p:xfrm>
          <a:off x="2173287" y="2621866"/>
          <a:ext cx="7845425" cy="1614268"/>
        </p:xfrm>
        <a:graphic>
          <a:graphicData uri="http://schemas.openxmlformats.org/drawingml/2006/table">
            <a:tbl>
              <a:tblPr firstRow="1" firstCol="1" bandRow="1">
                <a:tableStyleId>{5C22544A-7EE6-4342-B048-85BDC9FD1C3A}</a:tableStyleId>
              </a:tblPr>
              <a:tblGrid>
                <a:gridCol w="2732054">
                  <a:extLst>
                    <a:ext uri="{9D8B030D-6E8A-4147-A177-3AD203B41FA5}">
                      <a16:colId xmlns:a16="http://schemas.microsoft.com/office/drawing/2014/main" val="1099977292"/>
                    </a:ext>
                  </a:extLst>
                </a:gridCol>
                <a:gridCol w="2616260">
                  <a:extLst>
                    <a:ext uri="{9D8B030D-6E8A-4147-A177-3AD203B41FA5}">
                      <a16:colId xmlns:a16="http://schemas.microsoft.com/office/drawing/2014/main" val="3663933443"/>
                    </a:ext>
                  </a:extLst>
                </a:gridCol>
                <a:gridCol w="2497111">
                  <a:extLst>
                    <a:ext uri="{9D8B030D-6E8A-4147-A177-3AD203B41FA5}">
                      <a16:colId xmlns:a16="http://schemas.microsoft.com/office/drawing/2014/main" val="3008728655"/>
                    </a:ext>
                  </a:extLst>
                </a:gridCol>
              </a:tblGrid>
              <a:tr h="1614268">
                <a:tc>
                  <a:txBody>
                    <a:bodyPr/>
                    <a:lstStyle/>
                    <a:p>
                      <a:pPr algn="ctr">
                        <a:spcAft>
                          <a:spcPts val="0"/>
                        </a:spcAft>
                      </a:pPr>
                      <a:r>
                        <a:rPr lang="en-CA" sz="1400" b="1" dirty="0">
                          <a:solidFill>
                            <a:sysClr val="windowText" lastClr="000000"/>
                          </a:solidFill>
                          <a:effectLst/>
                          <a:latin typeface="Oriya Sangam MN" pitchFamily="2" charset="0"/>
                          <a:cs typeface="Oriya Sangam MN" pitchFamily="2" charset="0"/>
                        </a:rPr>
                        <a:t>Toolkit 1</a:t>
                      </a:r>
                    </a:p>
                    <a:p>
                      <a:pPr algn="ctr">
                        <a:spcAft>
                          <a:spcPts val="0"/>
                        </a:spcAft>
                      </a:pPr>
                      <a:r>
                        <a:rPr lang="en-CA" sz="1400" b="0" dirty="0">
                          <a:solidFill>
                            <a:sysClr val="windowText" lastClr="000000"/>
                          </a:solidFill>
                          <a:effectLst/>
                          <a:latin typeface="Oriya Sangam MN" pitchFamily="2" charset="0"/>
                          <a:cs typeface="Oriya Sangam MN" pitchFamily="2" charset="0"/>
                        </a:rPr>
                        <a:t>Partnership Driven Development</a:t>
                      </a: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pPr algn="ctr">
                        <a:spcAft>
                          <a:spcPts val="0"/>
                        </a:spcAft>
                      </a:pPr>
                      <a:r>
                        <a:rPr lang="en-CA" sz="1400" b="1" dirty="0">
                          <a:solidFill>
                            <a:sysClr val="windowText" lastClr="000000"/>
                          </a:solidFill>
                          <a:effectLst/>
                          <a:latin typeface="Oriya Sangam MN" pitchFamily="2" charset="0"/>
                          <a:cs typeface="Oriya Sangam MN" pitchFamily="2" charset="0"/>
                        </a:rPr>
                        <a:t>Toolkit 2</a:t>
                      </a:r>
                    </a:p>
                    <a:p>
                      <a:pPr algn="ctr">
                        <a:spcAft>
                          <a:spcPts val="0"/>
                        </a:spcAft>
                      </a:pPr>
                      <a:r>
                        <a:rPr lang="en-CA" sz="1400" b="0" dirty="0">
                          <a:solidFill>
                            <a:sysClr val="windowText" lastClr="000000"/>
                          </a:solidFill>
                          <a:effectLst/>
                          <a:latin typeface="Oriya Sangam MN" pitchFamily="2" charset="0"/>
                          <a:cs typeface="Oriya Sangam MN" pitchFamily="2" charset="0"/>
                        </a:rPr>
                        <a:t>Family Driven </a:t>
                      </a:r>
                    </a:p>
                    <a:p>
                      <a:pPr algn="ctr">
                        <a:spcAft>
                          <a:spcPts val="0"/>
                        </a:spcAft>
                      </a:pPr>
                      <a:r>
                        <a:rPr lang="en-CA" sz="1400" b="0" dirty="0">
                          <a:solidFill>
                            <a:sysClr val="windowText" lastClr="000000"/>
                          </a:solidFill>
                          <a:effectLst/>
                          <a:latin typeface="Oriya Sangam MN" pitchFamily="2" charset="0"/>
                          <a:cs typeface="Oriya Sangam MN" pitchFamily="2" charset="0"/>
                        </a:rPr>
                        <a:t>Development</a:t>
                      </a:r>
                    </a:p>
                  </a:txBody>
                  <a:tcPr marL="68580" marR="68580" marT="0" marB="0" anchor="ctr">
                    <a:lnL w="28575" cap="flat" cmpd="sng" algn="ctr">
                      <a:solidFill>
                        <a:srgbClr val="00B0F0"/>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tc>
                  <a:txBody>
                    <a:bodyPr/>
                    <a:lstStyle/>
                    <a:p>
                      <a:pPr algn="ctr">
                        <a:spcAft>
                          <a:spcPts val="0"/>
                        </a:spcAft>
                      </a:pPr>
                      <a:r>
                        <a:rPr lang="en-CA" sz="1400" b="1" dirty="0">
                          <a:solidFill>
                            <a:sysClr val="windowText" lastClr="000000"/>
                          </a:solidFill>
                          <a:effectLst/>
                          <a:latin typeface="Oriya Sangam MN" pitchFamily="2" charset="0"/>
                          <a:cs typeface="Oriya Sangam MN" pitchFamily="2" charset="0"/>
                        </a:rPr>
                        <a:t>Toolkit 3</a:t>
                      </a:r>
                    </a:p>
                    <a:p>
                      <a:pPr algn="ctr">
                        <a:spcAft>
                          <a:spcPts val="0"/>
                        </a:spcAft>
                      </a:pPr>
                      <a:r>
                        <a:rPr lang="en-CA" sz="1400" b="0" dirty="0">
                          <a:solidFill>
                            <a:sysClr val="windowText" lastClr="000000"/>
                          </a:solidFill>
                          <a:effectLst/>
                          <a:latin typeface="Oriya Sangam MN" pitchFamily="2" charset="0"/>
                          <a:cs typeface="Oriya Sangam MN" pitchFamily="2" charset="0"/>
                        </a:rPr>
                        <a:t>Agency Driven Development</a:t>
                      </a:r>
                    </a:p>
                  </a:txBody>
                  <a:tcPr marL="68580" marR="68580"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17670343"/>
                  </a:ext>
                </a:extLst>
              </a:tr>
            </a:tbl>
          </a:graphicData>
        </a:graphic>
      </p:graphicFrame>
      <p:sp>
        <p:nvSpPr>
          <p:cNvPr id="7" name="TextBox 6"/>
          <p:cNvSpPr txBox="1"/>
          <p:nvPr/>
        </p:nvSpPr>
        <p:spPr>
          <a:xfrm>
            <a:off x="2173287" y="1654021"/>
            <a:ext cx="7845425" cy="738664"/>
          </a:xfrm>
          <a:prstGeom prst="rect">
            <a:avLst/>
          </a:prstGeom>
          <a:noFill/>
        </p:spPr>
        <p:txBody>
          <a:bodyPr wrap="square" rtlCol="0">
            <a:spAutoFit/>
          </a:bodyPr>
          <a:lstStyle/>
          <a:p>
            <a:pPr marL="0" lvl="1"/>
            <a:r>
              <a:rPr lang="en-US" sz="1400" dirty="0">
                <a:latin typeface="Oriya Sangam MN" charset="0"/>
                <a:ea typeface="Oriya Sangam MN" charset="0"/>
                <a:cs typeface="Oriya Sangam MN" charset="0"/>
              </a:rPr>
              <a:t>This is one of three development pathways detailed in this series. Each explores a different model for creating inclusive affordable housing for people with developmental disabilities. </a:t>
            </a:r>
          </a:p>
        </p:txBody>
      </p:sp>
      <p:sp>
        <p:nvSpPr>
          <p:cNvPr id="8" name="TextBox 7"/>
          <p:cNvSpPr txBox="1"/>
          <p:nvPr/>
        </p:nvSpPr>
        <p:spPr>
          <a:xfrm>
            <a:off x="6190455" y="4741367"/>
            <a:ext cx="3716867" cy="1015663"/>
          </a:xfrm>
          <a:prstGeom prst="rect">
            <a:avLst/>
          </a:prstGeom>
          <a:noFill/>
        </p:spPr>
        <p:txBody>
          <a:bodyPr wrap="square" rtlCol="0">
            <a:spAutoFit/>
          </a:bodyPr>
          <a:lstStyle/>
          <a:p>
            <a:r>
              <a:rPr lang="en-US" sz="1200" dirty="0">
                <a:solidFill>
                  <a:srgbClr val="00B0F0"/>
                </a:solidFill>
                <a:latin typeface="Oriya Sangam MN" charset="0"/>
                <a:ea typeface="Oriya Sangam MN" charset="0"/>
                <a:cs typeface="Oriya Sangam MN" charset="0"/>
              </a:rPr>
              <a:t>See </a:t>
            </a:r>
            <a:r>
              <a:rPr lang="en-US" sz="1200" b="1" dirty="0" err="1">
                <a:solidFill>
                  <a:srgbClr val="00B0F0"/>
                </a:solidFill>
                <a:latin typeface="Oriya Sangam MN" charset="0"/>
                <a:ea typeface="Oriya Sangam MN" charset="0"/>
                <a:cs typeface="Oriya Sangam MN" charset="0"/>
              </a:rPr>
              <a:t>www.myhomemycommunity.ca</a:t>
            </a:r>
            <a:r>
              <a:rPr lang="en-US" sz="1200" dirty="0">
                <a:solidFill>
                  <a:srgbClr val="00B0F0"/>
                </a:solidFill>
                <a:latin typeface="Oriya Sangam MN" charset="0"/>
                <a:ea typeface="Oriya Sangam MN" charset="0"/>
                <a:cs typeface="Oriya Sangam MN" charset="0"/>
              </a:rPr>
              <a:t> to access the full series, including toolkits and case studies, along with other resources to provoke and promote inclusive affordable housing for people with developmental disabilities. </a:t>
            </a:r>
          </a:p>
        </p:txBody>
      </p:sp>
      <p:sp>
        <p:nvSpPr>
          <p:cNvPr id="9" name="Rectangle 8"/>
          <p:cNvSpPr/>
          <p:nvPr/>
        </p:nvSpPr>
        <p:spPr>
          <a:xfrm>
            <a:off x="6079067" y="4690265"/>
            <a:ext cx="3939644" cy="1117868"/>
          </a:xfrm>
          <a:prstGeom prst="rect">
            <a:avLst/>
          </a:prstGeom>
          <a:ln w="38100">
            <a:solidFill>
              <a:srgbClr val="00B0F0">
                <a:alpha val="36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descr="A picture containing food&#10;&#10;Description automatically generated">
            <a:extLst>
              <a:ext uri="{FF2B5EF4-FFF2-40B4-BE49-F238E27FC236}">
                <a16:creationId xmlns:a16="http://schemas.microsoft.com/office/drawing/2014/main" id="{F34D087E-2559-794A-8EDC-9B52B799CCF2}"/>
              </a:ext>
            </a:extLst>
          </p:cNvPr>
          <p:cNvPicPr>
            <a:picLocks noChangeAspect="1"/>
          </p:cNvPicPr>
          <p:nvPr/>
        </p:nvPicPr>
        <p:blipFill>
          <a:blip r:embed="rId2"/>
          <a:stretch>
            <a:fillRect/>
          </a:stretch>
        </p:blipFill>
        <p:spPr>
          <a:xfrm>
            <a:off x="11353799" y="6272844"/>
            <a:ext cx="661229" cy="448631"/>
          </a:xfrm>
          <a:prstGeom prst="rect">
            <a:avLst/>
          </a:prstGeom>
        </p:spPr>
      </p:pic>
      <p:sp>
        <p:nvSpPr>
          <p:cNvPr id="12" name="Slide Number Placeholder 6">
            <a:extLst>
              <a:ext uri="{FF2B5EF4-FFF2-40B4-BE49-F238E27FC236}">
                <a16:creationId xmlns:a16="http://schemas.microsoft.com/office/drawing/2014/main" id="{ED69E82E-CFEE-1C47-A62D-9C60A456FA35}"/>
              </a:ext>
            </a:extLst>
          </p:cNvPr>
          <p:cNvSpPr>
            <a:spLocks noGrp="1"/>
          </p:cNvSpPr>
          <p:nvPr>
            <p:ph type="sldNum" sz="quarter" idx="12"/>
          </p:nvPr>
        </p:nvSpPr>
        <p:spPr>
          <a:xfrm>
            <a:off x="7132916" y="6356350"/>
            <a:ext cx="4220883" cy="365125"/>
          </a:xfrm>
        </p:spPr>
        <p:txBody>
          <a:bodyPr/>
          <a:lstStyle/>
          <a:p>
            <a:r>
              <a:rPr lang="en-US" sz="800" dirty="0"/>
              <a:t>Canadian Association for Community Living |  Inclusive Housing Toolkit #1 | 4</a:t>
            </a:r>
          </a:p>
        </p:txBody>
      </p:sp>
    </p:spTree>
    <p:extLst>
      <p:ext uri="{BB962C8B-B14F-4D97-AF65-F5344CB8AC3E}">
        <p14:creationId xmlns:p14="http://schemas.microsoft.com/office/powerpoint/2010/main" val="88131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5550" y="660777"/>
            <a:ext cx="4581692" cy="55880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52550" y="474787"/>
            <a:ext cx="4807618"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solidFill>
                  <a:schemeClr val="bg1"/>
                </a:solidFill>
                <a:latin typeface="Oriya Sangam MN" charset="0"/>
                <a:ea typeface="Oriya Sangam MN" charset="0"/>
                <a:cs typeface="Oriya Sangam MN" charset="0"/>
              </a:rPr>
              <a:t>Model 1 : Working with Developers</a:t>
            </a:r>
            <a:endParaRPr lang="en-US" b="1" dirty="0">
              <a:latin typeface="Oriya Sangam MN" charset="0"/>
              <a:ea typeface="Oriya Sangam MN" charset="0"/>
              <a:cs typeface="Oriya Sangam MN" charset="0"/>
            </a:endParaRPr>
          </a:p>
        </p:txBody>
      </p:sp>
      <p:sp>
        <p:nvSpPr>
          <p:cNvPr id="5" name="Rectangle 4"/>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21874" y="1425758"/>
            <a:ext cx="2973137"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About the Model</a:t>
            </a:r>
          </a:p>
          <a:p>
            <a:endParaRPr lang="en-US" sz="1600" b="1" dirty="0">
              <a:latin typeface="Oriya Sangam MN" charset="0"/>
              <a:ea typeface="Oriya Sangam MN" charset="0"/>
              <a:cs typeface="Oriya Sangam MN" charset="0"/>
            </a:endParaRPr>
          </a:p>
        </p:txBody>
      </p:sp>
      <p:cxnSp>
        <p:nvCxnSpPr>
          <p:cNvPr id="12" name="Straight Connector 11"/>
          <p:cNvCxnSpPr/>
          <p:nvPr/>
        </p:nvCxnSpPr>
        <p:spPr>
          <a:xfrm>
            <a:off x="1308744" y="1718145"/>
            <a:ext cx="458169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10420" y="1425758"/>
            <a:ext cx="2973137"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Considerations</a:t>
            </a:r>
          </a:p>
          <a:p>
            <a:endParaRPr lang="en-US" sz="1600" b="1" dirty="0">
              <a:latin typeface="Oriya Sangam MN" charset="0"/>
              <a:ea typeface="Oriya Sangam MN" charset="0"/>
              <a:cs typeface="Oriya Sangam MN" charset="0"/>
            </a:endParaRPr>
          </a:p>
        </p:txBody>
      </p:sp>
      <p:cxnSp>
        <p:nvCxnSpPr>
          <p:cNvPr id="17" name="Straight Connector 16"/>
          <p:cNvCxnSpPr/>
          <p:nvPr/>
        </p:nvCxnSpPr>
        <p:spPr>
          <a:xfrm>
            <a:off x="6605992" y="1719858"/>
            <a:ext cx="458169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57119" y="1892812"/>
            <a:ext cx="4772837" cy="3539430"/>
          </a:xfrm>
          <a:prstGeom prst="rect">
            <a:avLst/>
          </a:prstGeom>
          <a:noFill/>
        </p:spPr>
        <p:txBody>
          <a:bodyPr wrap="square" rtlCol="0">
            <a:spAutoFit/>
          </a:bodyPr>
          <a:lstStyle/>
          <a:p>
            <a:r>
              <a:rPr lang="en-CA" sz="1400" dirty="0">
                <a:latin typeface="Oriya Sangam MN" charset="0"/>
                <a:ea typeface="Oriya Sangam MN" charset="0"/>
                <a:cs typeface="Oriya Sangam MN" charset="0"/>
              </a:rPr>
              <a:t>Working with developers (as demonstrated by Community Living Toronto) can be an option for organizations looking to secure housing units within larger developments.</a:t>
            </a:r>
          </a:p>
          <a:p>
            <a:endParaRPr lang="en-CA" sz="1400" dirty="0">
              <a:latin typeface="Oriya Sangam MN" charset="0"/>
              <a:ea typeface="Oriya Sangam MN" charset="0"/>
              <a:cs typeface="Oriya Sangam MN" charset="0"/>
            </a:endParaRPr>
          </a:p>
          <a:p>
            <a:r>
              <a:rPr lang="en-CA" sz="1400" dirty="0">
                <a:latin typeface="Oriya Sangam MN" charset="0"/>
                <a:ea typeface="Oriya Sangam MN" charset="0"/>
                <a:cs typeface="Oriya Sangam MN" charset="0"/>
              </a:rPr>
              <a:t>This inclusive model involves an organization, such as a local Association for Community Living, partnering with a non-profit or private developer to co-create housing solutions for people with developmental disabilities. The housing form may vary, but typically the organization secures a number of affordable, dispersed units within a mixed building that are dedicated to tenants with developmental disabilities. The organization then provides the necessary supports to ensure tenancy and disability-related support needs are met. </a:t>
            </a:r>
            <a:endParaRPr lang="en-US" sz="1400" dirty="0"/>
          </a:p>
        </p:txBody>
      </p:sp>
      <p:sp>
        <p:nvSpPr>
          <p:cNvPr id="19" name="TextBox 18"/>
          <p:cNvSpPr txBox="1"/>
          <p:nvPr/>
        </p:nvSpPr>
        <p:spPr>
          <a:xfrm>
            <a:off x="6510419" y="1892812"/>
            <a:ext cx="4975337" cy="4154984"/>
          </a:xfrm>
          <a:prstGeom prst="rect">
            <a:avLst/>
          </a:prstGeom>
          <a:noFill/>
        </p:spPr>
        <p:txBody>
          <a:bodyPr wrap="square" rtlCol="0">
            <a:spAutoFit/>
          </a:bodyPr>
          <a:lstStyle/>
          <a:p>
            <a:pPr marL="285750" indent="-285750">
              <a:buFont typeface="Arial" charset="0"/>
              <a:buChar char="•"/>
            </a:pPr>
            <a:r>
              <a:rPr lang="en-CA" sz="1200" dirty="0">
                <a:latin typeface="Oriya Sangam MN" charset="0"/>
                <a:ea typeface="Oriya Sangam MN" charset="0"/>
                <a:cs typeface="Oriya Sangam MN" charset="0"/>
              </a:rPr>
              <a:t>For an organization that wants to explore inclusive, individualized housing, this model is relatively cost neutral and has lower financial risk compared to developing or purchasing units</a:t>
            </a:r>
          </a:p>
          <a:p>
            <a:endParaRPr lang="en-CA" sz="1200" dirty="0">
              <a:latin typeface="Oriya Sangam MN" charset="0"/>
              <a:ea typeface="Oriya Sangam MN" charset="0"/>
              <a:cs typeface="Oriya Sangam MN" charset="0"/>
            </a:endParaRPr>
          </a:p>
          <a:p>
            <a:pPr marL="285750" indent="-285750">
              <a:buFont typeface="Arial" charset="0"/>
              <a:buChar char="•"/>
            </a:pPr>
            <a:r>
              <a:rPr lang="en-CA" sz="1200" dirty="0">
                <a:latin typeface="Oriya Sangam MN" charset="0"/>
                <a:ea typeface="Oriya Sangam MN" charset="0"/>
                <a:cs typeface="Oriya Sangam MN" charset="0"/>
              </a:rPr>
              <a:t>This model may be particularly suitable for urban areas with high development activity, where there are ample opportunities for partnerships, and where developers may be incentivized to work with agencies</a:t>
            </a:r>
          </a:p>
          <a:p>
            <a:pPr marL="285750" indent="-285750">
              <a:buFont typeface="Arial" charset="0"/>
              <a:buChar char="•"/>
            </a:pPr>
            <a:endParaRPr lang="en-CA" sz="1200" dirty="0">
              <a:latin typeface="Oriya Sangam MN" charset="0"/>
              <a:ea typeface="Oriya Sangam MN" charset="0"/>
              <a:cs typeface="Oriya Sangam MN" charset="0"/>
            </a:endParaRPr>
          </a:p>
          <a:p>
            <a:pPr marL="285750" indent="-285750">
              <a:buFont typeface="Arial" charset="0"/>
              <a:buChar char="•"/>
            </a:pPr>
            <a:r>
              <a:rPr lang="en-CA" sz="1200" dirty="0">
                <a:latin typeface="Oriya Sangam MN" charset="0"/>
                <a:ea typeface="Oriya Sangam MN" charset="0"/>
                <a:cs typeface="Oriya Sangam MN" charset="0"/>
              </a:rPr>
              <a:t>To make this model work, the agency must plan carefully to ensure that the support delivery meets the needs of tenants; they must also be prepared to address the changing needs of tenants over time</a:t>
            </a:r>
          </a:p>
          <a:p>
            <a:pPr marL="285750" indent="-285750">
              <a:buFont typeface="Arial" charset="0"/>
              <a:buChar char="•"/>
            </a:pPr>
            <a:endParaRPr lang="en-CA" sz="1200" dirty="0">
              <a:latin typeface="Oriya Sangam MN" charset="0"/>
              <a:ea typeface="Oriya Sangam MN" charset="0"/>
              <a:cs typeface="Oriya Sangam MN" charset="0"/>
            </a:endParaRPr>
          </a:p>
          <a:p>
            <a:pPr marL="285750" indent="-285750">
              <a:buFont typeface="Arial" charset="0"/>
              <a:buChar char="•"/>
            </a:pPr>
            <a:r>
              <a:rPr lang="en-CA" sz="1200" dirty="0">
                <a:latin typeface="Oriya Sangam MN" charset="0"/>
                <a:ea typeface="Oriya Sangam MN" charset="0"/>
                <a:cs typeface="Oriya Sangam MN" charset="0"/>
              </a:rPr>
              <a:t>Organizations may not always be able to give input on the design of the development, depending on when the they become involved in the development process</a:t>
            </a:r>
          </a:p>
          <a:p>
            <a:pPr marL="285750" indent="-285750">
              <a:buFont typeface="Arial" charset="0"/>
              <a:buChar char="•"/>
            </a:pPr>
            <a:endParaRPr lang="en-CA" sz="1200" dirty="0">
              <a:latin typeface="Oriya Sangam MN" charset="0"/>
              <a:ea typeface="Oriya Sangam MN" charset="0"/>
              <a:cs typeface="Oriya Sangam MN" charset="0"/>
            </a:endParaRPr>
          </a:p>
          <a:p>
            <a:pPr marL="285750" indent="-285750">
              <a:buFont typeface="Arial" charset="0"/>
              <a:buChar char="•"/>
            </a:pPr>
            <a:r>
              <a:rPr lang="en-CA" sz="1200" dirty="0">
                <a:latin typeface="Oriya Sangam MN" charset="0"/>
                <a:ea typeface="Oriya Sangam MN" charset="0"/>
                <a:cs typeface="Oriya Sangam MN" charset="0"/>
              </a:rPr>
              <a:t>Not outright owning units can be risky over time as long-term stability of rent and tenure cannot always be guaranteed</a:t>
            </a:r>
            <a:endParaRPr lang="en-CA" sz="1000" dirty="0">
              <a:latin typeface="Oriya Sangam MN" charset="0"/>
              <a:ea typeface="Oriya Sangam MN" charset="0"/>
              <a:cs typeface="Oriya Sangam MN" charset="0"/>
            </a:endParaRPr>
          </a:p>
        </p:txBody>
      </p:sp>
      <p:sp>
        <p:nvSpPr>
          <p:cNvPr id="2" name="Slide Number Placeholder 1"/>
          <p:cNvSpPr>
            <a:spLocks noGrp="1"/>
          </p:cNvSpPr>
          <p:nvPr>
            <p:ph type="sldNum" sz="quarter" idx="12"/>
          </p:nvPr>
        </p:nvSpPr>
        <p:spPr>
          <a:xfrm>
            <a:off x="7125628" y="6356350"/>
            <a:ext cx="4228171" cy="365125"/>
          </a:xfrm>
        </p:spPr>
        <p:txBody>
          <a:bodyPr/>
          <a:lstStyle/>
          <a:p>
            <a:r>
              <a:rPr lang="en-US" sz="800" dirty="0"/>
              <a:t>Canadian Association for Community Living |  Inclusive Housing Toolkit #1 | </a:t>
            </a:r>
            <a:fld id="{0ECC8AB7-EC8A-0742-88D4-A0FD04CAACC7}" type="slidenum">
              <a:rPr lang="en-US" sz="800" smtClean="0"/>
              <a:t>5</a:t>
            </a:fld>
            <a:endParaRPr lang="en-US" sz="800" dirty="0"/>
          </a:p>
        </p:txBody>
      </p:sp>
      <p:pic>
        <p:nvPicPr>
          <p:cNvPr id="13" name="Picture 12" descr="A picture containing food&#10;&#10;Description automatically generated">
            <a:extLst>
              <a:ext uri="{FF2B5EF4-FFF2-40B4-BE49-F238E27FC236}">
                <a16:creationId xmlns:a16="http://schemas.microsoft.com/office/drawing/2014/main" id="{6D4AA875-1DC0-B640-B1FC-987B328FF481}"/>
              </a:ext>
            </a:extLst>
          </p:cNvPr>
          <p:cNvPicPr>
            <a:picLocks noChangeAspect="1"/>
          </p:cNvPicPr>
          <p:nvPr/>
        </p:nvPicPr>
        <p:blipFill>
          <a:blip r:embed="rId2"/>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782196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5550" y="660777"/>
            <a:ext cx="3816350" cy="55880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2550" y="474787"/>
            <a:ext cx="4076700"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solidFill>
                  <a:schemeClr val="bg1"/>
                </a:solidFill>
                <a:latin typeface="Oriya Sangam MN" charset="0"/>
                <a:ea typeface="Oriya Sangam MN" charset="0"/>
                <a:cs typeface="Oriya Sangam MN" charset="0"/>
              </a:rPr>
              <a:t>Key Themes and Principles</a:t>
            </a:r>
          </a:p>
        </p:txBody>
      </p:sp>
      <p:sp>
        <p:nvSpPr>
          <p:cNvPr id="27" name="Rectangle 26"/>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428071" y="1550203"/>
            <a:ext cx="3174522" cy="40588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56" name="TextBox 55"/>
          <p:cNvSpPr txBox="1"/>
          <p:nvPr/>
        </p:nvSpPr>
        <p:spPr>
          <a:xfrm>
            <a:off x="7632481" y="1766768"/>
            <a:ext cx="2794887" cy="307777"/>
          </a:xfrm>
          <a:prstGeom prst="rect">
            <a:avLst/>
          </a:prstGeom>
          <a:noFill/>
          <a:ln>
            <a:noFill/>
          </a:ln>
        </p:spPr>
        <p:txBody>
          <a:bodyPr wrap="square" rtlCol="0">
            <a:spAutoFit/>
          </a:bodyPr>
          <a:lstStyle/>
          <a:p>
            <a:r>
              <a:rPr lang="en-US" sz="1400" b="1" dirty="0">
                <a:solidFill>
                  <a:schemeClr val="bg1"/>
                </a:solidFill>
                <a:latin typeface="Oriya Sangam MN" charset="0"/>
                <a:ea typeface="Oriya Sangam MN" charset="0"/>
                <a:cs typeface="Oriya Sangam MN" charset="0"/>
              </a:rPr>
              <a:t>Tips for the Process</a:t>
            </a:r>
            <a:endParaRPr lang="en-US" sz="1200" b="1" dirty="0">
              <a:solidFill>
                <a:schemeClr val="bg1"/>
              </a:solidFill>
              <a:latin typeface="Oriya Sangam MN" charset="0"/>
              <a:ea typeface="Oriya Sangam MN" charset="0"/>
              <a:cs typeface="Oriya Sangam MN" charset="0"/>
            </a:endParaRPr>
          </a:p>
        </p:txBody>
      </p:sp>
      <p:sp>
        <p:nvSpPr>
          <p:cNvPr id="57" name="TextBox 56"/>
          <p:cNvSpPr txBox="1"/>
          <p:nvPr/>
        </p:nvSpPr>
        <p:spPr>
          <a:xfrm>
            <a:off x="7632481" y="2104118"/>
            <a:ext cx="2824072" cy="3416320"/>
          </a:xfrm>
          <a:prstGeom prst="rect">
            <a:avLst/>
          </a:prstGeom>
          <a:noFill/>
        </p:spPr>
        <p:txBody>
          <a:bodyPr wrap="square" rtlCol="0">
            <a:spAutoFit/>
          </a:bodyPr>
          <a:lstStyle/>
          <a:p>
            <a:pPr marL="171450" indent="-171450">
              <a:buFont typeface="Arial" charset="0"/>
              <a:buChar char="•"/>
            </a:pPr>
            <a:r>
              <a:rPr lang="en-US" sz="1200" dirty="0">
                <a:solidFill>
                  <a:schemeClr val="bg1"/>
                </a:solidFill>
                <a:latin typeface="Oriya Sangam MN" charset="0"/>
                <a:ea typeface="Oriya Sangam MN" charset="0"/>
                <a:cs typeface="Oriya Sangam MN" charset="0"/>
              </a:rPr>
              <a:t>Document the entire process in detail</a:t>
            </a:r>
          </a:p>
          <a:p>
            <a:pPr marL="171450" indent="-171450">
              <a:buFont typeface="Arial" charset="0"/>
              <a:buChar char="•"/>
            </a:pPr>
            <a:endParaRPr lang="en-US" sz="1200" dirty="0">
              <a:solidFill>
                <a:schemeClr val="bg1"/>
              </a:solidFill>
              <a:latin typeface="Oriya Sangam MN" charset="0"/>
              <a:ea typeface="Oriya Sangam MN" charset="0"/>
              <a:cs typeface="Oriya Sangam MN" charset="0"/>
            </a:endParaRPr>
          </a:p>
          <a:p>
            <a:pPr marL="171450" indent="-171450">
              <a:buFont typeface="Arial" charset="0"/>
              <a:buChar char="•"/>
            </a:pPr>
            <a:r>
              <a:rPr lang="en-US" sz="1200" dirty="0">
                <a:solidFill>
                  <a:schemeClr val="bg1"/>
                </a:solidFill>
                <a:latin typeface="Oriya Sangam MN" charset="0"/>
                <a:ea typeface="Oriya Sangam MN" charset="0"/>
                <a:cs typeface="Oriya Sangam MN" charset="0"/>
              </a:rPr>
              <a:t>Keep the preferences and needs of people close to heart and ensure the process is informed by the philosophy behind the vision </a:t>
            </a:r>
          </a:p>
          <a:p>
            <a:pPr marL="171450" indent="-171450">
              <a:buFont typeface="Arial" charset="0"/>
              <a:buChar char="•"/>
            </a:pPr>
            <a:endParaRPr lang="en-US" sz="1200" dirty="0">
              <a:solidFill>
                <a:schemeClr val="bg1"/>
              </a:solidFill>
              <a:latin typeface="Oriya Sangam MN" charset="0"/>
              <a:ea typeface="Oriya Sangam MN" charset="0"/>
              <a:cs typeface="Oriya Sangam MN" charset="0"/>
            </a:endParaRPr>
          </a:p>
          <a:p>
            <a:pPr marL="171450" indent="-171450">
              <a:buFont typeface="Arial" charset="0"/>
              <a:buChar char="•"/>
            </a:pPr>
            <a:r>
              <a:rPr lang="en-US" sz="1200" dirty="0">
                <a:solidFill>
                  <a:schemeClr val="bg1"/>
                </a:solidFill>
                <a:latin typeface="Oriya Sangam MN" charset="0"/>
                <a:ea typeface="Oriya Sangam MN" charset="0"/>
                <a:cs typeface="Oriya Sangam MN" charset="0"/>
              </a:rPr>
              <a:t>Involve and consult with different stakeholders and experts as needed throughout the process</a:t>
            </a:r>
          </a:p>
          <a:p>
            <a:pPr marL="171450" indent="-171450">
              <a:buFont typeface="Arial" charset="0"/>
              <a:buChar char="•"/>
            </a:pPr>
            <a:endParaRPr lang="en-US" sz="1200" dirty="0">
              <a:solidFill>
                <a:schemeClr val="bg1"/>
              </a:solidFill>
              <a:latin typeface="Oriya Sangam MN" charset="0"/>
              <a:ea typeface="Oriya Sangam MN" charset="0"/>
              <a:cs typeface="Oriya Sangam MN" charset="0"/>
            </a:endParaRPr>
          </a:p>
          <a:p>
            <a:pPr marL="171450" indent="-171450">
              <a:buFont typeface="Arial" charset="0"/>
              <a:buChar char="•"/>
            </a:pPr>
            <a:r>
              <a:rPr lang="en-US" sz="1200" dirty="0">
                <a:solidFill>
                  <a:schemeClr val="bg1"/>
                </a:solidFill>
                <a:latin typeface="Oriya Sangam MN" charset="0"/>
                <a:ea typeface="Oriya Sangam MN" charset="0"/>
                <a:cs typeface="Oriya Sangam MN" charset="0"/>
              </a:rPr>
              <a:t>Be open to learning and pivoting along your journey; key moments of creativity, flexibility, and collaboration can lead to great solutions</a:t>
            </a:r>
          </a:p>
        </p:txBody>
      </p:sp>
      <p:cxnSp>
        <p:nvCxnSpPr>
          <p:cNvPr id="22" name="Straight Connector 21"/>
          <p:cNvCxnSpPr/>
          <p:nvPr/>
        </p:nvCxnSpPr>
        <p:spPr>
          <a:xfrm>
            <a:off x="1215637" y="2096379"/>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79103" y="2106540"/>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25550" y="4424718"/>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38994" y="4419762"/>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35422" y="1550204"/>
            <a:ext cx="2118766" cy="923330"/>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Successful Partnerships</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sp>
        <p:nvSpPr>
          <p:cNvPr id="32" name="TextBox 31"/>
          <p:cNvSpPr txBox="1"/>
          <p:nvPr/>
        </p:nvSpPr>
        <p:spPr>
          <a:xfrm>
            <a:off x="1148931" y="2202631"/>
            <a:ext cx="2280482" cy="1569660"/>
          </a:xfrm>
          <a:prstGeom prst="rect">
            <a:avLst/>
          </a:prstGeom>
          <a:noFill/>
        </p:spPr>
        <p:txBody>
          <a:bodyPr wrap="square" rtlCol="0">
            <a:spAutoFit/>
          </a:bodyPr>
          <a:lstStyle/>
          <a:p>
            <a:r>
              <a:rPr lang="en-US" sz="1200" dirty="0">
                <a:latin typeface="Oriya Sangam MN" charset="0"/>
                <a:ea typeface="Oriya Sangam MN" charset="0"/>
                <a:cs typeface="Oriya Sangam MN" charset="0"/>
              </a:rPr>
              <a:t>Having strong relationships with housing partners such the developer or landlord is crucial. Trust can be built by being flexible and available, clearly communicating needs, and showing dedication to the project.</a:t>
            </a:r>
          </a:p>
        </p:txBody>
      </p:sp>
      <p:sp>
        <p:nvSpPr>
          <p:cNvPr id="33" name="TextBox 32"/>
          <p:cNvSpPr txBox="1"/>
          <p:nvPr/>
        </p:nvSpPr>
        <p:spPr>
          <a:xfrm>
            <a:off x="3798888" y="1560365"/>
            <a:ext cx="1721853" cy="923330"/>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Stakeholder Alignment</a:t>
            </a:r>
          </a:p>
          <a:p>
            <a:endParaRPr lang="en-US" sz="1200" b="1" dirty="0">
              <a:latin typeface="Oriya Sangam MN" charset="0"/>
              <a:ea typeface="Oriya Sangam MN" charset="0"/>
              <a:cs typeface="Oriya Sangam MN" charset="0"/>
            </a:endParaRPr>
          </a:p>
          <a:p>
            <a:endParaRPr lang="en-US" sz="1400" b="1" dirty="0">
              <a:latin typeface="Oriya Sangam MN" charset="0"/>
              <a:ea typeface="Oriya Sangam MN" charset="0"/>
              <a:cs typeface="Oriya Sangam MN" charset="0"/>
            </a:endParaRPr>
          </a:p>
        </p:txBody>
      </p:sp>
      <p:sp>
        <p:nvSpPr>
          <p:cNvPr id="34" name="TextBox 33"/>
          <p:cNvSpPr txBox="1"/>
          <p:nvPr/>
        </p:nvSpPr>
        <p:spPr>
          <a:xfrm>
            <a:off x="3769702" y="2228433"/>
            <a:ext cx="2430376" cy="1569660"/>
          </a:xfrm>
          <a:prstGeom prst="rect">
            <a:avLst/>
          </a:prstGeom>
          <a:noFill/>
        </p:spPr>
        <p:txBody>
          <a:bodyPr wrap="square" rtlCol="0">
            <a:spAutoFit/>
          </a:bodyPr>
          <a:lstStyle/>
          <a:p>
            <a:r>
              <a:rPr lang="en-US" sz="1200" dirty="0">
                <a:latin typeface="Oriya Sangam MN" charset="0"/>
                <a:ea typeface="Oriya Sangam MN" charset="0"/>
                <a:cs typeface="Oriya Sangam MN" charset="0"/>
              </a:rPr>
              <a:t>It is important to ensure that all the parties involved are on the same page and given opportunities to ask questions, from organization leadership to front line staff and families/networks of support. </a:t>
            </a:r>
            <a:endParaRPr lang="en-US" sz="1200" dirty="0"/>
          </a:p>
        </p:txBody>
      </p:sp>
      <p:sp>
        <p:nvSpPr>
          <p:cNvPr id="36" name="TextBox 35"/>
          <p:cNvSpPr txBox="1"/>
          <p:nvPr/>
        </p:nvSpPr>
        <p:spPr>
          <a:xfrm>
            <a:off x="1183500" y="4111985"/>
            <a:ext cx="2008368" cy="307777"/>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Balancing Numbers</a:t>
            </a:r>
          </a:p>
        </p:txBody>
      </p:sp>
      <p:sp>
        <p:nvSpPr>
          <p:cNvPr id="39" name="TextBox 38"/>
          <p:cNvSpPr txBox="1"/>
          <p:nvPr/>
        </p:nvSpPr>
        <p:spPr>
          <a:xfrm>
            <a:off x="1188783" y="4512094"/>
            <a:ext cx="2240630" cy="1200329"/>
          </a:xfrm>
          <a:prstGeom prst="rect">
            <a:avLst/>
          </a:prstGeom>
          <a:noFill/>
        </p:spPr>
        <p:txBody>
          <a:bodyPr wrap="square" rtlCol="0">
            <a:spAutoFit/>
          </a:bodyPr>
          <a:lstStyle/>
          <a:p>
            <a:r>
              <a:rPr lang="en-US" sz="1200" dirty="0">
                <a:latin typeface="Oriya Sangam MN" charset="0"/>
                <a:ea typeface="Oriya Sangam MN" charset="0"/>
                <a:cs typeface="Oriya Sangam MN" charset="0"/>
              </a:rPr>
              <a:t>Balancing economies of scale for support services with the need for person-directed inclusion is a key consideration for the model.</a:t>
            </a:r>
          </a:p>
        </p:txBody>
      </p:sp>
      <p:sp>
        <p:nvSpPr>
          <p:cNvPr id="40" name="TextBox 39"/>
          <p:cNvSpPr txBox="1"/>
          <p:nvPr/>
        </p:nvSpPr>
        <p:spPr>
          <a:xfrm>
            <a:off x="3798888" y="4111984"/>
            <a:ext cx="1902952" cy="307777"/>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The Right Support</a:t>
            </a:r>
            <a:endParaRPr lang="en-US" sz="1200" b="1" dirty="0">
              <a:latin typeface="Oriya Sangam MN" charset="0"/>
              <a:ea typeface="Oriya Sangam MN" charset="0"/>
              <a:cs typeface="Oriya Sangam MN" charset="0"/>
            </a:endParaRPr>
          </a:p>
        </p:txBody>
      </p:sp>
      <p:sp>
        <p:nvSpPr>
          <p:cNvPr id="41" name="TextBox 40"/>
          <p:cNvSpPr txBox="1"/>
          <p:nvPr/>
        </p:nvSpPr>
        <p:spPr>
          <a:xfrm>
            <a:off x="3798888" y="4512805"/>
            <a:ext cx="2297112" cy="1384995"/>
          </a:xfrm>
          <a:prstGeom prst="rect">
            <a:avLst/>
          </a:prstGeom>
          <a:noFill/>
        </p:spPr>
        <p:txBody>
          <a:bodyPr wrap="square" rtlCol="0">
            <a:spAutoFit/>
          </a:bodyPr>
          <a:lstStyle/>
          <a:p>
            <a:r>
              <a:rPr lang="en-US" sz="1200" dirty="0">
                <a:latin typeface="Oriya Sangam MN" charset="0"/>
                <a:ea typeface="Oriya Sangam MN" charset="0"/>
                <a:cs typeface="Oriya Sangam MN" charset="0"/>
              </a:rPr>
              <a:t>Proper planning of supports around the needs of the residents and the constraints of the building can help to set up both the tenants and their support staff for success. </a:t>
            </a:r>
          </a:p>
        </p:txBody>
      </p:sp>
      <p:sp>
        <p:nvSpPr>
          <p:cNvPr id="21" name="Slide Number Placeholder 6"/>
          <p:cNvSpPr>
            <a:spLocks noGrp="1"/>
          </p:cNvSpPr>
          <p:nvPr>
            <p:ph type="sldNum" sz="quarter" idx="12"/>
          </p:nvPr>
        </p:nvSpPr>
        <p:spPr>
          <a:xfrm>
            <a:off x="7237140" y="6356350"/>
            <a:ext cx="4116659" cy="365125"/>
          </a:xfrm>
        </p:spPr>
        <p:txBody>
          <a:bodyPr/>
          <a:lstStyle/>
          <a:p>
            <a:r>
              <a:rPr lang="en-US" sz="800" dirty="0"/>
              <a:t>Canadian Association for Community Living |  Inclusive Housing Toolkit #1 | 6</a:t>
            </a:r>
          </a:p>
        </p:txBody>
      </p:sp>
      <p:pic>
        <p:nvPicPr>
          <p:cNvPr id="23" name="Picture 22" descr="A picture containing food&#10;&#10;Description automatically generated">
            <a:extLst>
              <a:ext uri="{FF2B5EF4-FFF2-40B4-BE49-F238E27FC236}">
                <a16:creationId xmlns:a16="http://schemas.microsoft.com/office/drawing/2014/main" id="{F25FDF32-F4AC-2B44-84E3-95EDC56C260A}"/>
              </a:ext>
            </a:extLst>
          </p:cNvPr>
          <p:cNvPicPr>
            <a:picLocks noChangeAspect="1"/>
          </p:cNvPicPr>
          <p:nvPr/>
        </p:nvPicPr>
        <p:blipFill>
          <a:blip r:embed="rId2"/>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2011747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5550" y="660777"/>
            <a:ext cx="3816350" cy="55880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2550" y="474787"/>
            <a:ext cx="4076700"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solidFill>
                  <a:schemeClr val="bg1"/>
                </a:solidFill>
                <a:latin typeface="Oriya Sangam MN" charset="0"/>
                <a:ea typeface="Oriya Sangam MN" charset="0"/>
                <a:cs typeface="Oriya Sangam MN" charset="0"/>
              </a:rPr>
              <a:t>Pathway to Creating Housing </a:t>
            </a:r>
          </a:p>
        </p:txBody>
      </p:sp>
      <p:sp>
        <p:nvSpPr>
          <p:cNvPr id="28" name="Rectangle 27"/>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6"/>
          <p:cNvSpPr>
            <a:spLocks noGrp="1"/>
          </p:cNvSpPr>
          <p:nvPr>
            <p:ph type="sldNum" sz="quarter" idx="12"/>
          </p:nvPr>
        </p:nvSpPr>
        <p:spPr>
          <a:xfrm>
            <a:off x="7219945" y="6356350"/>
            <a:ext cx="4133855" cy="365125"/>
          </a:xfrm>
        </p:spPr>
        <p:txBody>
          <a:bodyPr/>
          <a:lstStyle/>
          <a:p>
            <a:r>
              <a:rPr lang="en-US" sz="800" dirty="0"/>
              <a:t>Canadian Association for Community Living |  Inclusive Housing Toolkit #1 | 7</a:t>
            </a:r>
          </a:p>
        </p:txBody>
      </p:sp>
      <p:sp>
        <p:nvSpPr>
          <p:cNvPr id="48" name="Rectangle 47">
            <a:hlinkClick r:id="rId2" action="ppaction://hlinksldjump"/>
          </p:cNvPr>
          <p:cNvSpPr/>
          <p:nvPr/>
        </p:nvSpPr>
        <p:spPr>
          <a:xfrm>
            <a:off x="1238250"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584325"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Discover</a:t>
            </a:r>
          </a:p>
          <a:p>
            <a:endParaRPr lang="en-US" sz="1600" b="1" dirty="0">
              <a:latin typeface="Oriya Sangam MN" charset="0"/>
              <a:ea typeface="Oriya Sangam MN" charset="0"/>
              <a:cs typeface="Oriya Sangam MN" charset="0"/>
            </a:endParaRPr>
          </a:p>
        </p:txBody>
      </p:sp>
      <p:sp>
        <p:nvSpPr>
          <p:cNvPr id="50" name="TextBox 49"/>
          <p:cNvSpPr txBox="1"/>
          <p:nvPr/>
        </p:nvSpPr>
        <p:spPr>
          <a:xfrm>
            <a:off x="1358502" y="3590618"/>
            <a:ext cx="1714500" cy="2862322"/>
          </a:xfrm>
          <a:prstGeom prst="rect">
            <a:avLst/>
          </a:prstGeom>
          <a:noFill/>
        </p:spPr>
        <p:txBody>
          <a:bodyPr wrap="square" rtlCol="0">
            <a:spAutoFit/>
          </a:bodyPr>
          <a:lstStyle/>
          <a:p>
            <a:pPr marL="171450" indent="-171450">
              <a:buFont typeface="Arial" charset="0"/>
              <a:buChar char="•"/>
            </a:pPr>
            <a:r>
              <a:rPr lang="en-US" sz="1200" dirty="0">
                <a:latin typeface="Oriya Sangam MN" charset="0"/>
                <a:ea typeface="Oriya Sangam MN" charset="0"/>
                <a:cs typeface="Oriya Sangam MN" charset="0"/>
              </a:rPr>
              <a:t>What is the problem we’re trying to solve?</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Who are the stakeholders?</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are the needs of the people we serve?</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are we looking for in our approach to the solution?</a:t>
            </a:r>
          </a:p>
        </p:txBody>
      </p:sp>
      <p:sp>
        <p:nvSpPr>
          <p:cNvPr id="51" name="TextBox 50"/>
          <p:cNvSpPr txBox="1"/>
          <p:nvPr/>
        </p:nvSpPr>
        <p:spPr>
          <a:xfrm>
            <a:off x="3378001" y="3590618"/>
            <a:ext cx="1714500" cy="2492990"/>
          </a:xfrm>
          <a:prstGeom prst="rect">
            <a:avLst/>
          </a:prstGeom>
          <a:noFill/>
        </p:spPr>
        <p:txBody>
          <a:bodyPr wrap="square" rtlCol="0">
            <a:spAutoFit/>
          </a:bodyPr>
          <a:lstStyle/>
          <a:p>
            <a:pPr marL="171450" indent="-171450">
              <a:buFont typeface="Arial" charset="0"/>
              <a:buChar char="•"/>
            </a:pPr>
            <a:r>
              <a:rPr lang="en-US" sz="1200" dirty="0">
                <a:latin typeface="Oriya Sangam MN" charset="0"/>
                <a:ea typeface="Oriya Sangam MN" charset="0"/>
                <a:cs typeface="Oriya Sangam MN" charset="0"/>
              </a:rPr>
              <a:t>What is the housing and support model we want to pursue?</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is the vision and concept of our solution?</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do we need to prepare to execute this vision?</a:t>
            </a:r>
          </a:p>
        </p:txBody>
      </p:sp>
      <p:sp>
        <p:nvSpPr>
          <p:cNvPr id="52" name="TextBox 51"/>
          <p:cNvSpPr txBox="1"/>
          <p:nvPr/>
        </p:nvSpPr>
        <p:spPr>
          <a:xfrm>
            <a:off x="5505445" y="3436729"/>
            <a:ext cx="1714500" cy="3046988"/>
          </a:xfrm>
          <a:prstGeom prst="rect">
            <a:avLst/>
          </a:prstGeom>
          <a:noFill/>
        </p:spPr>
        <p:txBody>
          <a:bodyPr wrap="square" rtlCol="0">
            <a:spAutoFit/>
          </a:bodyPr>
          <a:lstStyle/>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is the outcome that meets the vision?</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are the actionable steps to creating this outcome?</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Who do we need to work with?</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are the pieces we need to develop?</a:t>
            </a:r>
          </a:p>
        </p:txBody>
      </p:sp>
      <p:sp>
        <p:nvSpPr>
          <p:cNvPr id="53" name="TextBox 52"/>
          <p:cNvSpPr txBox="1"/>
          <p:nvPr/>
        </p:nvSpPr>
        <p:spPr>
          <a:xfrm>
            <a:off x="7656511" y="3555764"/>
            <a:ext cx="1714500" cy="2308324"/>
          </a:xfrm>
          <a:prstGeom prst="rect">
            <a:avLst/>
          </a:prstGeom>
          <a:noFill/>
        </p:spPr>
        <p:txBody>
          <a:bodyPr wrap="square" rtlCol="0">
            <a:spAutoFit/>
          </a:bodyPr>
          <a:lstStyle/>
          <a:p>
            <a:pPr marL="171450" indent="-171450">
              <a:buFont typeface="Arial" charset="0"/>
              <a:buChar char="•"/>
            </a:pPr>
            <a:r>
              <a:rPr lang="en-US" sz="1200" dirty="0">
                <a:latin typeface="Oriya Sangam MN" charset="0"/>
                <a:ea typeface="Oriya Sangam MN" charset="0"/>
                <a:cs typeface="Oriya Sangam MN" charset="0"/>
              </a:rPr>
              <a:t>What final preparations do we need to make before we deliver the outcome?</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How do we manage the transition from the current situation to the new situation?</a:t>
            </a:r>
          </a:p>
        </p:txBody>
      </p:sp>
      <p:sp>
        <p:nvSpPr>
          <p:cNvPr id="54" name="TextBox 53"/>
          <p:cNvSpPr txBox="1"/>
          <p:nvPr/>
        </p:nvSpPr>
        <p:spPr>
          <a:xfrm>
            <a:off x="9901235" y="3555764"/>
            <a:ext cx="1813323" cy="2862322"/>
          </a:xfrm>
          <a:prstGeom prst="rect">
            <a:avLst/>
          </a:prstGeom>
          <a:noFill/>
        </p:spPr>
        <p:txBody>
          <a:bodyPr wrap="square" rtlCol="0">
            <a:spAutoFit/>
          </a:bodyPr>
          <a:lstStyle/>
          <a:p>
            <a:pPr marL="171450" indent="-171450">
              <a:buFont typeface="Arial" charset="0"/>
              <a:buChar char="•"/>
            </a:pPr>
            <a:r>
              <a:rPr lang="en-US" sz="1200" dirty="0">
                <a:latin typeface="Oriya Sangam MN" charset="0"/>
                <a:ea typeface="Oriya Sangam MN" charset="0"/>
                <a:cs typeface="Oriya Sangam MN" charset="0"/>
              </a:rPr>
              <a:t>What do we need to do to maintain and grow the outcome?</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Is the outcome meeting the needs of all stakeholders?</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does the future look like?</a:t>
            </a:r>
          </a:p>
          <a:p>
            <a:pPr marL="171450" indent="-171450">
              <a:buFont typeface="Arial" charset="0"/>
              <a:buChar char="•"/>
            </a:pPr>
            <a:endParaRPr lang="en-US" sz="1200" dirty="0">
              <a:latin typeface="Oriya Sangam MN" charset="0"/>
              <a:ea typeface="Oriya Sangam MN" charset="0"/>
              <a:cs typeface="Oriya Sangam MN" charset="0"/>
            </a:endParaRPr>
          </a:p>
          <a:p>
            <a:pPr marL="171450" indent="-171450">
              <a:buFont typeface="Arial" charset="0"/>
              <a:buChar char="•"/>
            </a:pPr>
            <a:r>
              <a:rPr lang="en-US" sz="1200" dirty="0">
                <a:latin typeface="Oriya Sangam MN" charset="0"/>
                <a:ea typeface="Oriya Sangam MN" charset="0"/>
                <a:cs typeface="Oriya Sangam MN" charset="0"/>
              </a:rPr>
              <a:t>What have we learned from our experience?</a:t>
            </a:r>
          </a:p>
        </p:txBody>
      </p:sp>
      <p:sp>
        <p:nvSpPr>
          <p:cNvPr id="55" name="Rectangle 54">
            <a:hlinkClick r:id="rId3" action="ppaction://hlinksldjump"/>
          </p:cNvPr>
          <p:cNvSpPr/>
          <p:nvPr/>
        </p:nvSpPr>
        <p:spPr>
          <a:xfrm>
            <a:off x="3382168"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hlinkClick r:id="rId3" action="ppaction://hlinksldjump"/>
          </p:cNvPr>
          <p:cNvSpPr txBox="1"/>
          <p:nvPr/>
        </p:nvSpPr>
        <p:spPr>
          <a:xfrm>
            <a:off x="3889373"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Define</a:t>
            </a:r>
          </a:p>
          <a:p>
            <a:endParaRPr lang="en-US" sz="1600" b="1" dirty="0">
              <a:latin typeface="Oriya Sangam MN" charset="0"/>
              <a:ea typeface="Oriya Sangam MN" charset="0"/>
              <a:cs typeface="Oriya Sangam MN" charset="0"/>
            </a:endParaRPr>
          </a:p>
        </p:txBody>
      </p:sp>
      <p:sp>
        <p:nvSpPr>
          <p:cNvPr id="57" name="Rectangle 56">
            <a:hlinkClick r:id="rId4" action="ppaction://hlinksldjump"/>
          </p:cNvPr>
          <p:cNvSpPr/>
          <p:nvPr/>
        </p:nvSpPr>
        <p:spPr>
          <a:xfrm>
            <a:off x="5526086"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hlinkClick r:id="rId4" action="ppaction://hlinksldjump"/>
          </p:cNvPr>
          <p:cNvSpPr txBox="1"/>
          <p:nvPr/>
        </p:nvSpPr>
        <p:spPr>
          <a:xfrm>
            <a:off x="5934470"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Develop</a:t>
            </a:r>
          </a:p>
          <a:p>
            <a:endParaRPr lang="en-US" sz="1600" b="1" dirty="0">
              <a:latin typeface="Oriya Sangam MN" charset="0"/>
              <a:ea typeface="Oriya Sangam MN" charset="0"/>
              <a:cs typeface="Oriya Sangam MN" charset="0"/>
            </a:endParaRPr>
          </a:p>
        </p:txBody>
      </p:sp>
      <p:sp>
        <p:nvSpPr>
          <p:cNvPr id="59" name="Rectangle 58">
            <a:hlinkClick r:id="rId5" action="ppaction://hlinksldjump"/>
          </p:cNvPr>
          <p:cNvSpPr/>
          <p:nvPr/>
        </p:nvSpPr>
        <p:spPr>
          <a:xfrm>
            <a:off x="7670004"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hlinkClick r:id="rId5" action="ppaction://hlinksldjump"/>
          </p:cNvPr>
          <p:cNvSpPr txBox="1"/>
          <p:nvPr/>
        </p:nvSpPr>
        <p:spPr>
          <a:xfrm>
            <a:off x="8177209"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Deliver</a:t>
            </a:r>
          </a:p>
          <a:p>
            <a:endParaRPr lang="en-US" sz="1600" b="1" dirty="0">
              <a:latin typeface="Oriya Sangam MN" charset="0"/>
              <a:ea typeface="Oriya Sangam MN" charset="0"/>
              <a:cs typeface="Oriya Sangam MN" charset="0"/>
            </a:endParaRPr>
          </a:p>
        </p:txBody>
      </p:sp>
      <p:sp>
        <p:nvSpPr>
          <p:cNvPr id="61" name="Rectangle 60">
            <a:hlinkClick r:id="rId6" action="ppaction://hlinksldjump"/>
          </p:cNvPr>
          <p:cNvSpPr/>
          <p:nvPr/>
        </p:nvSpPr>
        <p:spPr>
          <a:xfrm>
            <a:off x="9806384" y="2921000"/>
            <a:ext cx="1908175" cy="418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hlinkClick r:id="rId6" action="ppaction://hlinksldjump"/>
          </p:cNvPr>
          <p:cNvSpPr txBox="1"/>
          <p:nvPr/>
        </p:nvSpPr>
        <p:spPr>
          <a:xfrm>
            <a:off x="10214768" y="2970989"/>
            <a:ext cx="1160463" cy="584775"/>
          </a:xfrm>
          <a:prstGeom prst="rect">
            <a:avLst/>
          </a:prstGeom>
          <a:noFill/>
        </p:spPr>
        <p:txBody>
          <a:bodyPr wrap="square" rtlCol="0">
            <a:spAutoFit/>
          </a:bodyPr>
          <a:lstStyle/>
          <a:p>
            <a:r>
              <a:rPr lang="en-US" sz="1600" b="1" dirty="0">
                <a:latin typeface="Oriya Sangam MN" charset="0"/>
                <a:ea typeface="Oriya Sangam MN" charset="0"/>
                <a:cs typeface="Oriya Sangam MN" charset="0"/>
              </a:rPr>
              <a:t>Extend</a:t>
            </a:r>
          </a:p>
          <a:p>
            <a:endParaRPr lang="en-US" sz="1600" b="1" dirty="0">
              <a:latin typeface="Oriya Sangam MN" charset="0"/>
              <a:ea typeface="Oriya Sangam MN" charset="0"/>
              <a:cs typeface="Oriya Sangam MN" charset="0"/>
            </a:endParaRPr>
          </a:p>
        </p:txBody>
      </p:sp>
      <p:sp>
        <p:nvSpPr>
          <p:cNvPr id="63" name="Right Arrow 62"/>
          <p:cNvSpPr/>
          <p:nvPr/>
        </p:nvSpPr>
        <p:spPr>
          <a:xfrm>
            <a:off x="1529628" y="2266734"/>
            <a:ext cx="1269856" cy="27672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a:off x="3600323" y="2266734"/>
            <a:ext cx="1269856" cy="27672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p:cNvSpPr/>
          <p:nvPr/>
        </p:nvSpPr>
        <p:spPr>
          <a:xfrm>
            <a:off x="5796828" y="2249331"/>
            <a:ext cx="1269856" cy="27672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a:off x="7867523" y="2249331"/>
            <a:ext cx="1269856" cy="27672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Arrow 66"/>
          <p:cNvSpPr/>
          <p:nvPr/>
        </p:nvSpPr>
        <p:spPr>
          <a:xfrm>
            <a:off x="10031831" y="2261262"/>
            <a:ext cx="1269856" cy="27672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food&#10;&#10;Description automatically generated">
            <a:extLst>
              <a:ext uri="{FF2B5EF4-FFF2-40B4-BE49-F238E27FC236}">
                <a16:creationId xmlns:a16="http://schemas.microsoft.com/office/drawing/2014/main" id="{49E6080D-9064-8D4C-A1EC-4475CC127C5E}"/>
              </a:ext>
            </a:extLst>
          </p:cNvPr>
          <p:cNvPicPr>
            <a:picLocks noChangeAspect="1"/>
          </p:cNvPicPr>
          <p:nvPr/>
        </p:nvPicPr>
        <p:blipFill>
          <a:blip r:embed="rId7"/>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860397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033541" y="636270"/>
            <a:ext cx="4952731" cy="558800"/>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1033541" y="636270"/>
            <a:ext cx="2344659" cy="5588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172557" y="2472019"/>
            <a:ext cx="1721853" cy="523220"/>
          </a:xfrm>
          <a:prstGeom prst="rect">
            <a:avLst/>
          </a:prstGeom>
          <a:noFill/>
          <a:ln>
            <a:noFill/>
          </a:ln>
        </p:spPr>
        <p:txBody>
          <a:bodyPr wrap="square" rtlCol="0">
            <a:spAutoFit/>
          </a:bodyPr>
          <a:lstStyle/>
          <a:p>
            <a:r>
              <a:rPr lang="en-US" sz="1400" b="1" dirty="0">
                <a:latin typeface="Oriya Sangam MN" charset="0"/>
                <a:ea typeface="Oriya Sangam MN" charset="0"/>
                <a:cs typeface="Oriya Sangam MN" charset="0"/>
              </a:rPr>
              <a:t>Identify a Need for Change</a:t>
            </a:r>
          </a:p>
        </p:txBody>
      </p:sp>
      <p:sp>
        <p:nvSpPr>
          <p:cNvPr id="2" name="Cloud Callout 1"/>
          <p:cNvSpPr/>
          <p:nvPr/>
        </p:nvSpPr>
        <p:spPr>
          <a:xfrm>
            <a:off x="1576706" y="1671227"/>
            <a:ext cx="746944" cy="622453"/>
          </a:xfrm>
          <a:prstGeom prst="cloudCallo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237218" y="2480017"/>
            <a:ext cx="2197087"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Explore and Research</a:t>
            </a:r>
          </a:p>
        </p:txBody>
      </p:sp>
      <p:sp>
        <p:nvSpPr>
          <p:cNvPr id="47" name="TextBox 46"/>
          <p:cNvSpPr txBox="1"/>
          <p:nvPr/>
        </p:nvSpPr>
        <p:spPr>
          <a:xfrm>
            <a:off x="5817962" y="2480018"/>
            <a:ext cx="1721853" cy="52322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Consultation</a:t>
            </a:r>
          </a:p>
          <a:p>
            <a:endParaRPr lang="en-US" sz="1400" b="1" dirty="0">
              <a:latin typeface="Oriya Sangam MN" charset="0"/>
              <a:ea typeface="Oriya Sangam MN" charset="0"/>
              <a:cs typeface="Oriya Sangam MN" charset="0"/>
            </a:endParaRPr>
          </a:p>
        </p:txBody>
      </p:sp>
      <p:sp>
        <p:nvSpPr>
          <p:cNvPr id="56" name="TextBox 55"/>
          <p:cNvSpPr txBox="1"/>
          <p:nvPr/>
        </p:nvSpPr>
        <p:spPr>
          <a:xfrm>
            <a:off x="8010520" y="2480018"/>
            <a:ext cx="1192230" cy="307777"/>
          </a:xfrm>
          <a:prstGeom prst="rect">
            <a:avLst/>
          </a:prstGeom>
          <a:noFill/>
        </p:spPr>
        <p:txBody>
          <a:bodyPr wrap="square" rtlCol="0">
            <a:spAutoFit/>
          </a:bodyPr>
          <a:lstStyle/>
          <a:p>
            <a:r>
              <a:rPr lang="en-US" sz="1400" b="1" dirty="0">
                <a:latin typeface="Oriya Sangam MN" charset="0"/>
                <a:ea typeface="Oriya Sangam MN" charset="0"/>
                <a:cs typeface="Oriya Sangam MN" charset="0"/>
              </a:rPr>
              <a:t>Synthesize</a:t>
            </a:r>
          </a:p>
        </p:txBody>
      </p:sp>
      <p:cxnSp>
        <p:nvCxnSpPr>
          <p:cNvPr id="8" name="Straight Connector 7"/>
          <p:cNvCxnSpPr/>
          <p:nvPr/>
        </p:nvCxnSpPr>
        <p:spPr>
          <a:xfrm>
            <a:off x="1129359" y="3040408"/>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290650" y="3088058"/>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790552" y="309682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811874" y="3096823"/>
            <a:ext cx="164163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07151" y="1361397"/>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044643" y="1364952"/>
            <a:ext cx="2454389"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910214" y="1605305"/>
            <a:ext cx="732909" cy="732909"/>
          </a:xfrm>
          <a:prstGeom prst="rect">
            <a:avLst/>
          </a:prstGeom>
          <a:solidFill>
            <a:schemeClr val="bg1"/>
          </a:solidFill>
        </p:spPr>
      </p:pic>
      <p:sp>
        <p:nvSpPr>
          <p:cNvPr id="31" name="Rectangle 30"/>
          <p:cNvSpPr/>
          <p:nvPr/>
        </p:nvSpPr>
        <p:spPr>
          <a:xfrm>
            <a:off x="5507836" y="1357679"/>
            <a:ext cx="2096681"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6132650" y="1737936"/>
            <a:ext cx="809941" cy="660777"/>
          </a:xfrm>
          <a:prstGeom prst="rect">
            <a:avLst/>
          </a:prstGeom>
        </p:spPr>
      </p:pic>
      <p:sp>
        <p:nvSpPr>
          <p:cNvPr id="15" name="TextBox 14"/>
          <p:cNvSpPr txBox="1"/>
          <p:nvPr/>
        </p:nvSpPr>
        <p:spPr>
          <a:xfrm>
            <a:off x="5783118" y="6168787"/>
            <a:ext cx="562975" cy="246221"/>
          </a:xfrm>
          <a:prstGeom prst="rect">
            <a:avLst/>
          </a:prstGeom>
          <a:noFill/>
        </p:spPr>
        <p:txBody>
          <a:bodyPr wrap="none" rtlCol="0">
            <a:spAutoFit/>
          </a:bodyPr>
          <a:lstStyle/>
          <a:p>
            <a:r>
              <a:rPr lang="en-US" sz="1000" b="1" dirty="0">
                <a:solidFill>
                  <a:schemeClr val="bg1"/>
                </a:solidFill>
                <a:latin typeface="Oriya Sangam MN" charset="0"/>
                <a:ea typeface="Oriya Sangam MN" charset="0"/>
                <a:cs typeface="Oriya Sangam MN" charset="0"/>
              </a:rPr>
              <a:t>Notes</a:t>
            </a:r>
          </a:p>
        </p:txBody>
      </p:sp>
      <p:sp>
        <p:nvSpPr>
          <p:cNvPr id="37" name="Rectangle 36"/>
          <p:cNvSpPr/>
          <p:nvPr/>
        </p:nvSpPr>
        <p:spPr>
          <a:xfrm>
            <a:off x="7621414" y="1364952"/>
            <a:ext cx="2047154" cy="46598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6200000">
            <a:off x="8268066" y="1902732"/>
            <a:ext cx="299449" cy="437501"/>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rot="5400000">
            <a:off x="8714017" y="1902732"/>
            <a:ext cx="299450" cy="4375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450726" y="496757"/>
            <a:ext cx="2633082" cy="646331"/>
          </a:xfrm>
          <a:prstGeom prst="rect">
            <a:avLst/>
          </a:prstGeom>
          <a:noFill/>
        </p:spPr>
        <p:txBody>
          <a:bodyPr wrap="square" rtlCol="0">
            <a:spAutoFit/>
          </a:bodyPr>
          <a:lstStyle/>
          <a:p>
            <a:endParaRPr lang="en-US" b="1" dirty="0">
              <a:solidFill>
                <a:schemeClr val="bg1"/>
              </a:solidFill>
              <a:latin typeface="Oriya Sangam MN" charset="0"/>
              <a:ea typeface="Oriya Sangam MN" charset="0"/>
              <a:cs typeface="Oriya Sangam MN" charset="0"/>
            </a:endParaRPr>
          </a:p>
          <a:p>
            <a:r>
              <a:rPr lang="en-US" b="1" dirty="0">
                <a:latin typeface="Oriya Sangam MN" charset="0"/>
                <a:ea typeface="Oriya Sangam MN" charset="0"/>
                <a:cs typeface="Oriya Sangam MN" charset="0"/>
              </a:rPr>
              <a:t>Phase 1 : Discover</a:t>
            </a:r>
          </a:p>
        </p:txBody>
      </p:sp>
      <p:sp>
        <p:nvSpPr>
          <p:cNvPr id="50" name="TextBox 49"/>
          <p:cNvSpPr txBox="1"/>
          <p:nvPr/>
        </p:nvSpPr>
        <p:spPr>
          <a:xfrm>
            <a:off x="1162442" y="462346"/>
            <a:ext cx="2120813" cy="738664"/>
          </a:xfrm>
          <a:prstGeom prst="rect">
            <a:avLst/>
          </a:prstGeom>
          <a:noFill/>
        </p:spPr>
        <p:txBody>
          <a:bodyPr wrap="square" rtlCol="0">
            <a:spAutoFit/>
          </a:bodyPr>
          <a:lstStyle/>
          <a:p>
            <a:endParaRPr lang="en-US" sz="1400" b="1" dirty="0">
              <a:solidFill>
                <a:schemeClr val="bg1"/>
              </a:solidFill>
              <a:latin typeface="Oriya Sangam MN" charset="0"/>
              <a:ea typeface="Oriya Sangam MN" charset="0"/>
              <a:cs typeface="Oriya Sangam MN" charset="0"/>
            </a:endParaRPr>
          </a:p>
          <a:p>
            <a:r>
              <a:rPr lang="en-US" sz="1400" b="1" dirty="0">
                <a:solidFill>
                  <a:schemeClr val="bg1"/>
                </a:solidFill>
                <a:latin typeface="Oriya Sangam MN" charset="0"/>
                <a:ea typeface="Oriya Sangam MN" charset="0"/>
                <a:cs typeface="Oriya Sangam MN" charset="0"/>
              </a:rPr>
              <a:t>Pathway to </a:t>
            </a:r>
          </a:p>
          <a:p>
            <a:r>
              <a:rPr lang="en-US" sz="1400" b="1" dirty="0">
                <a:solidFill>
                  <a:schemeClr val="bg1"/>
                </a:solidFill>
                <a:latin typeface="Oriya Sangam MN" charset="0"/>
                <a:ea typeface="Oriya Sangam MN" charset="0"/>
                <a:cs typeface="Oriya Sangam MN" charset="0"/>
              </a:rPr>
              <a:t>Creating Housing</a:t>
            </a:r>
            <a:endParaRPr lang="en-US" sz="1400" b="1" dirty="0">
              <a:latin typeface="Oriya Sangam MN" charset="0"/>
              <a:ea typeface="Oriya Sangam MN" charset="0"/>
              <a:cs typeface="Oriya Sangam MN" charset="0"/>
            </a:endParaRPr>
          </a:p>
        </p:txBody>
      </p:sp>
      <p:sp>
        <p:nvSpPr>
          <p:cNvPr id="36" name="Slide Number Placeholder 6"/>
          <p:cNvSpPr>
            <a:spLocks noGrp="1"/>
          </p:cNvSpPr>
          <p:nvPr>
            <p:ph type="sldNum" sz="quarter" idx="12"/>
          </p:nvPr>
        </p:nvSpPr>
        <p:spPr>
          <a:xfrm>
            <a:off x="7153645" y="6356350"/>
            <a:ext cx="4200155" cy="365125"/>
          </a:xfrm>
        </p:spPr>
        <p:txBody>
          <a:bodyPr/>
          <a:lstStyle/>
          <a:p>
            <a:r>
              <a:rPr lang="en-US" sz="800" dirty="0"/>
              <a:t>Canadian Association for Community Living |  Inclusive Housing Toolkit #1 | 8</a:t>
            </a:r>
          </a:p>
        </p:txBody>
      </p:sp>
      <p:sp>
        <p:nvSpPr>
          <p:cNvPr id="34" name="Rectangle 33">
            <a:hlinkClick r:id="rId4" action="ppaction://hlinksldjump"/>
            <a:extLst>
              <a:ext uri="{FF2B5EF4-FFF2-40B4-BE49-F238E27FC236}">
                <a16:creationId xmlns:a16="http://schemas.microsoft.com/office/drawing/2014/main" id="{E4E6561A-D7B5-EB4D-BB34-FDE8882C9817}"/>
              </a:ext>
            </a:extLst>
          </p:cNvPr>
          <p:cNvSpPr/>
          <p:nvPr/>
        </p:nvSpPr>
        <p:spPr>
          <a:xfrm>
            <a:off x="7160840" y="5590489"/>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C629C105-9FC5-4449-8CE0-C0B906204F87}"/>
              </a:ext>
            </a:extLst>
          </p:cNvPr>
          <p:cNvPicPr>
            <a:picLocks noChangeAspect="1"/>
          </p:cNvPicPr>
          <p:nvPr/>
        </p:nvPicPr>
        <p:blipFill>
          <a:blip r:embed="rId5"/>
          <a:stretch>
            <a:fillRect/>
          </a:stretch>
        </p:blipFill>
        <p:spPr>
          <a:xfrm>
            <a:off x="7242439" y="5669049"/>
            <a:ext cx="273059" cy="273059"/>
          </a:xfrm>
          <a:prstGeom prst="rect">
            <a:avLst/>
          </a:prstGeom>
          <a:solidFill>
            <a:srgbClr val="00B0F0"/>
          </a:solidFill>
        </p:spPr>
      </p:pic>
      <p:sp>
        <p:nvSpPr>
          <p:cNvPr id="40" name="Rectangle 39">
            <a:hlinkClick r:id="rId4" action="ppaction://hlinksldjump"/>
            <a:extLst>
              <a:ext uri="{FF2B5EF4-FFF2-40B4-BE49-F238E27FC236}">
                <a16:creationId xmlns:a16="http://schemas.microsoft.com/office/drawing/2014/main" id="{F6BC71CF-0849-2941-97E3-3026DACE0CDE}"/>
              </a:ext>
            </a:extLst>
          </p:cNvPr>
          <p:cNvSpPr/>
          <p:nvPr/>
        </p:nvSpPr>
        <p:spPr>
          <a:xfrm>
            <a:off x="9217092" y="5590489"/>
            <a:ext cx="438674" cy="4184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D44F270-D3FC-9342-96AC-352A896F67A1}"/>
              </a:ext>
            </a:extLst>
          </p:cNvPr>
          <p:cNvPicPr>
            <a:picLocks noChangeAspect="1"/>
          </p:cNvPicPr>
          <p:nvPr/>
        </p:nvPicPr>
        <p:blipFill>
          <a:blip r:embed="rId5"/>
          <a:stretch>
            <a:fillRect/>
          </a:stretch>
        </p:blipFill>
        <p:spPr>
          <a:xfrm>
            <a:off x="9316983" y="5663203"/>
            <a:ext cx="273059" cy="273059"/>
          </a:xfrm>
          <a:prstGeom prst="rect">
            <a:avLst/>
          </a:prstGeom>
          <a:solidFill>
            <a:srgbClr val="00B0F0"/>
          </a:solidFill>
        </p:spPr>
      </p:pic>
      <p:sp>
        <p:nvSpPr>
          <p:cNvPr id="38" name="TextBox 37"/>
          <p:cNvSpPr txBox="1"/>
          <p:nvPr/>
        </p:nvSpPr>
        <p:spPr>
          <a:xfrm>
            <a:off x="1075289" y="3218748"/>
            <a:ext cx="1901217" cy="2677656"/>
          </a:xfrm>
          <a:prstGeom prst="rect">
            <a:avLst/>
          </a:prstGeom>
          <a:noFill/>
        </p:spPr>
        <p:txBody>
          <a:bodyPr wrap="square" rtlCol="0">
            <a:spAutoFit/>
          </a:bodyPr>
          <a:lstStyle/>
          <a:p>
            <a:r>
              <a:rPr lang="en-US" sz="1200" dirty="0">
                <a:latin typeface="Oriya Sangam MN" charset="0"/>
                <a:ea typeface="Oriya Sangam MN" charset="0"/>
                <a:cs typeface="Oriya Sangam MN" charset="0"/>
              </a:rPr>
              <a:t>The journey to creating new solutions is often triggered by dissatisfaction with the current state. What are the issues being faced and what are the forces for change? Initial conversations can lead to forming a group dedicated to discussing and pursuing the issue.</a:t>
            </a:r>
          </a:p>
          <a:p>
            <a:endParaRPr lang="en-US" sz="1200" dirty="0"/>
          </a:p>
        </p:txBody>
      </p:sp>
      <p:sp>
        <p:nvSpPr>
          <p:cNvPr id="39" name="TextBox 38"/>
          <p:cNvSpPr txBox="1"/>
          <p:nvPr/>
        </p:nvSpPr>
        <p:spPr>
          <a:xfrm>
            <a:off x="3114234" y="3218630"/>
            <a:ext cx="2320071" cy="2862322"/>
          </a:xfrm>
          <a:prstGeom prst="rect">
            <a:avLst/>
          </a:prstGeom>
          <a:noFill/>
        </p:spPr>
        <p:txBody>
          <a:bodyPr wrap="square" rtlCol="0">
            <a:spAutoFit/>
          </a:bodyPr>
          <a:lstStyle/>
          <a:p>
            <a:r>
              <a:rPr lang="en-US" sz="1200" dirty="0">
                <a:latin typeface="Oriya Sangam MN" charset="0"/>
                <a:ea typeface="Oriya Sangam MN" charset="0"/>
                <a:cs typeface="Oriya Sangam MN" charset="0"/>
              </a:rPr>
              <a:t>Gain inspiration by looking at existing innovative projects and models across Canada and worldwide. Discover background material in research papers, articles, and case studies</a:t>
            </a:r>
            <a:r>
              <a:rPr lang="en-US" sz="1200" b="1" dirty="0">
                <a:latin typeface="Oriya Sangam MN" charset="0"/>
                <a:ea typeface="Oriya Sangam MN" charset="0"/>
                <a:cs typeface="Oriya Sangam MN" charset="0"/>
              </a:rPr>
              <a:t>. </a:t>
            </a:r>
            <a:r>
              <a:rPr lang="en-US" sz="1200" dirty="0">
                <a:latin typeface="Oriya Sangam MN" charset="0"/>
                <a:ea typeface="Oriya Sangam MN" charset="0"/>
                <a:cs typeface="Oriya Sangam MN" charset="0"/>
              </a:rPr>
              <a:t>Make time to visit places and connect with organizations that have experience. There are also opportunities to attend conferences, workshops, and information sessions (or initiate your own event!).</a:t>
            </a:r>
          </a:p>
        </p:txBody>
      </p:sp>
      <p:sp>
        <p:nvSpPr>
          <p:cNvPr id="42" name="TextBox 41"/>
          <p:cNvSpPr txBox="1"/>
          <p:nvPr/>
        </p:nvSpPr>
        <p:spPr>
          <a:xfrm>
            <a:off x="5598835" y="3217770"/>
            <a:ext cx="1832648" cy="2862322"/>
          </a:xfrm>
          <a:prstGeom prst="rect">
            <a:avLst/>
          </a:prstGeom>
          <a:noFill/>
        </p:spPr>
        <p:txBody>
          <a:bodyPr wrap="square" rtlCol="0">
            <a:spAutoFit/>
          </a:bodyPr>
          <a:lstStyle/>
          <a:p>
            <a:r>
              <a:rPr lang="en-US" sz="1200" dirty="0">
                <a:latin typeface="Oriya Sangam MN" charset="0"/>
                <a:ea typeface="Oriya Sangam MN" charset="0"/>
                <a:cs typeface="Oriya Sangam MN" charset="0"/>
              </a:rPr>
              <a:t>Hold consultations with a variety of stakeholders to understand their perspectives on housing. Engaging people early in the process is important to gauge interest, gain insights, and gather support. Some of the most promising ideas and leads can emerge from these conversations. </a:t>
            </a:r>
          </a:p>
        </p:txBody>
      </p:sp>
      <p:sp>
        <p:nvSpPr>
          <p:cNvPr id="43" name="TextBox 42"/>
          <p:cNvSpPr txBox="1"/>
          <p:nvPr/>
        </p:nvSpPr>
        <p:spPr>
          <a:xfrm>
            <a:off x="7711038" y="3217770"/>
            <a:ext cx="1779984" cy="1384995"/>
          </a:xfrm>
          <a:prstGeom prst="rect">
            <a:avLst/>
          </a:prstGeom>
          <a:noFill/>
        </p:spPr>
        <p:txBody>
          <a:bodyPr wrap="square" rtlCol="0">
            <a:spAutoFit/>
          </a:bodyPr>
          <a:lstStyle/>
          <a:p>
            <a:r>
              <a:rPr lang="en-US" sz="1200" dirty="0">
                <a:latin typeface="Oriya Sangam MN" charset="0"/>
                <a:ea typeface="Oriya Sangam MN" charset="0"/>
                <a:cs typeface="Oriya Sangam MN" charset="0"/>
              </a:rPr>
              <a:t>Toward the end of the discovery phase, pull together all the different pieces of information that will help with defining a solution approach.</a:t>
            </a:r>
          </a:p>
        </p:txBody>
      </p:sp>
      <p:pic>
        <p:nvPicPr>
          <p:cNvPr id="49" name="Picture 48" descr="A picture containing food&#10;&#10;Description automatically generated">
            <a:extLst>
              <a:ext uri="{FF2B5EF4-FFF2-40B4-BE49-F238E27FC236}">
                <a16:creationId xmlns:a16="http://schemas.microsoft.com/office/drawing/2014/main" id="{9ADA7446-D381-3544-9955-497884B1EF6A}"/>
              </a:ext>
            </a:extLst>
          </p:cNvPr>
          <p:cNvPicPr>
            <a:picLocks noChangeAspect="1"/>
          </p:cNvPicPr>
          <p:nvPr/>
        </p:nvPicPr>
        <p:blipFill>
          <a:blip r:embed="rId6"/>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51498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4572002" y="6356350"/>
            <a:ext cx="6781798" cy="365125"/>
          </a:xfrm>
        </p:spPr>
        <p:txBody>
          <a:bodyPr/>
          <a:lstStyle/>
          <a:p>
            <a:r>
              <a:rPr lang="en-US" sz="800" dirty="0"/>
              <a:t>Canadian Association for Community Living |  Inclusive Housing Toolkit #1 | </a:t>
            </a:r>
            <a:fld id="{0ECC8AB7-EC8A-0742-88D4-A0FD04CAACC7}" type="slidenum">
              <a:rPr lang="en-US" sz="800" smtClean="0"/>
              <a:t>9</a:t>
            </a:fld>
            <a:endParaRPr lang="en-US" sz="800" dirty="0"/>
          </a:p>
        </p:txBody>
      </p:sp>
      <p:sp>
        <p:nvSpPr>
          <p:cNvPr id="3" name="Rectangle 2"/>
          <p:cNvSpPr/>
          <p:nvPr/>
        </p:nvSpPr>
        <p:spPr>
          <a:xfrm>
            <a:off x="-23814" y="0"/>
            <a:ext cx="304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0094" y="682752"/>
            <a:ext cx="2596624" cy="512318"/>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3483" y="771118"/>
            <a:ext cx="2633082" cy="369332"/>
          </a:xfrm>
          <a:prstGeom prst="rect">
            <a:avLst/>
          </a:prstGeom>
          <a:noFill/>
        </p:spPr>
        <p:txBody>
          <a:bodyPr wrap="square" rtlCol="0">
            <a:spAutoFit/>
          </a:bodyPr>
          <a:lstStyle/>
          <a:p>
            <a:r>
              <a:rPr lang="en-US" b="1" dirty="0">
                <a:latin typeface="Oriya Sangam MN" charset="0"/>
                <a:ea typeface="Oriya Sangam MN" charset="0"/>
                <a:cs typeface="Oriya Sangam MN" charset="0"/>
              </a:rPr>
              <a:t>Consultation</a:t>
            </a:r>
          </a:p>
        </p:txBody>
      </p:sp>
      <p:cxnSp>
        <p:nvCxnSpPr>
          <p:cNvPr id="14" name="Straight Connector 13"/>
          <p:cNvCxnSpPr/>
          <p:nvPr/>
        </p:nvCxnSpPr>
        <p:spPr>
          <a:xfrm>
            <a:off x="6336159" y="0"/>
            <a:ext cx="0" cy="697831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09211E4-12E7-B949-AFFA-95599BA9126D}"/>
              </a:ext>
            </a:extLst>
          </p:cNvPr>
          <p:cNvSpPr/>
          <p:nvPr/>
        </p:nvSpPr>
        <p:spPr>
          <a:xfrm>
            <a:off x="1009665" y="1201361"/>
            <a:ext cx="1709659" cy="318970"/>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2263BCD-778F-B94A-BCA7-4B8F5EACCDCA}"/>
              </a:ext>
            </a:extLst>
          </p:cNvPr>
          <p:cNvSpPr txBox="1"/>
          <p:nvPr/>
        </p:nvSpPr>
        <p:spPr>
          <a:xfrm>
            <a:off x="1033541" y="1240353"/>
            <a:ext cx="2633082" cy="276999"/>
          </a:xfrm>
          <a:prstGeom prst="rect">
            <a:avLst/>
          </a:prstGeom>
          <a:noFill/>
        </p:spPr>
        <p:txBody>
          <a:bodyPr wrap="square" rtlCol="0">
            <a:spAutoFit/>
          </a:bodyPr>
          <a:lstStyle/>
          <a:p>
            <a:r>
              <a:rPr lang="en-US" sz="1200" b="1" dirty="0">
                <a:solidFill>
                  <a:schemeClr val="bg1"/>
                </a:solidFill>
                <a:latin typeface="Oriya Sangam MN" charset="0"/>
                <a:ea typeface="Oriya Sangam MN" charset="0"/>
                <a:cs typeface="Oriya Sangam MN" charset="0"/>
              </a:rPr>
              <a:t>Tool           Discover</a:t>
            </a:r>
          </a:p>
        </p:txBody>
      </p:sp>
      <p:pic>
        <p:nvPicPr>
          <p:cNvPr id="18" name="Picture 17">
            <a:extLst>
              <a:ext uri="{FF2B5EF4-FFF2-40B4-BE49-F238E27FC236}">
                <a16:creationId xmlns:a16="http://schemas.microsoft.com/office/drawing/2014/main" id="{EC103730-18C0-5947-9614-F46622882549}"/>
              </a:ext>
            </a:extLst>
          </p:cNvPr>
          <p:cNvPicPr>
            <a:picLocks noChangeAspect="1"/>
          </p:cNvPicPr>
          <p:nvPr/>
        </p:nvPicPr>
        <p:blipFill>
          <a:blip r:embed="rId3"/>
          <a:stretch>
            <a:fillRect/>
          </a:stretch>
        </p:blipFill>
        <p:spPr>
          <a:xfrm>
            <a:off x="1605775" y="1260065"/>
            <a:ext cx="214114" cy="214114"/>
          </a:xfrm>
          <a:prstGeom prst="rect">
            <a:avLst/>
          </a:prstGeom>
          <a:solidFill>
            <a:srgbClr val="00B0F0"/>
          </a:solidFill>
        </p:spPr>
      </p:pic>
      <p:pic>
        <p:nvPicPr>
          <p:cNvPr id="19" name="Picture 18">
            <a:extLst>
              <a:ext uri="{FF2B5EF4-FFF2-40B4-BE49-F238E27FC236}">
                <a16:creationId xmlns:a16="http://schemas.microsoft.com/office/drawing/2014/main" id="{28A533BC-2223-E44D-8FBB-E287EB7D5811}"/>
              </a:ext>
            </a:extLst>
          </p:cNvPr>
          <p:cNvPicPr>
            <a:picLocks noChangeAspect="1"/>
          </p:cNvPicPr>
          <p:nvPr/>
        </p:nvPicPr>
        <p:blipFill>
          <a:blip r:embed="rId4"/>
          <a:stretch>
            <a:fillRect/>
          </a:stretch>
        </p:blipFill>
        <p:spPr>
          <a:xfrm>
            <a:off x="2318406" y="2121113"/>
            <a:ext cx="1674372" cy="1366009"/>
          </a:xfrm>
          <a:prstGeom prst="rect">
            <a:avLst/>
          </a:prstGeom>
        </p:spPr>
      </p:pic>
      <p:sp>
        <p:nvSpPr>
          <p:cNvPr id="25" name="TextBox 24"/>
          <p:cNvSpPr txBox="1"/>
          <p:nvPr/>
        </p:nvSpPr>
        <p:spPr>
          <a:xfrm>
            <a:off x="1009665" y="3812227"/>
            <a:ext cx="4940162" cy="2369880"/>
          </a:xfrm>
          <a:prstGeom prst="rect">
            <a:avLst/>
          </a:prstGeom>
          <a:noFill/>
        </p:spPr>
        <p:txBody>
          <a:bodyPr wrap="square" rtlCol="0">
            <a:spAutoFit/>
          </a:bodyPr>
          <a:lstStyle/>
          <a:p>
            <a:r>
              <a:rPr lang="en-US" sz="1400" b="1" dirty="0">
                <a:latin typeface="Oriya Sangam MN" charset="0"/>
                <a:ea typeface="Oriya Sangam MN" charset="0"/>
                <a:cs typeface="Oriya Sangam MN" charset="0"/>
              </a:rPr>
              <a:t>Description:</a:t>
            </a:r>
          </a:p>
          <a:p>
            <a:pPr marL="171450" indent="-171450">
              <a:buFont typeface="Arial" charset="0"/>
              <a:buChar char="•"/>
            </a:pPr>
            <a:endParaRPr lang="en-US" sz="1400" b="1" dirty="0">
              <a:latin typeface="Oriya Sangam MN" charset="0"/>
              <a:ea typeface="Oriya Sangam MN" charset="0"/>
              <a:cs typeface="Oriya Sangam MN" charset="0"/>
            </a:endParaRPr>
          </a:p>
          <a:p>
            <a:r>
              <a:rPr lang="en-US" sz="1200" dirty="0">
                <a:latin typeface="Oriya Sangam MN" charset="0"/>
                <a:ea typeface="Oriya Sangam MN" charset="0"/>
                <a:cs typeface="Oriya Sangam MN" charset="0"/>
              </a:rPr>
              <a:t>Consultations are used to gather insights from stakeholders, such as people with a disability, their families and networks of support, support staff, community members, and other experts. The goal is to have structured conversations and hear from different perspectives, particularly people with a developmental disability and their networks of support, on what an ideal home and life would look like. Some of the outcomes might include identifying the needs of people with developmental disabilities and other stakeholders, discussing values and philosophy, and coming up with some initial solution directions.</a:t>
            </a:r>
          </a:p>
        </p:txBody>
      </p:sp>
      <p:sp>
        <p:nvSpPr>
          <p:cNvPr id="26" name="TextBox 25"/>
          <p:cNvSpPr txBox="1"/>
          <p:nvPr/>
        </p:nvSpPr>
        <p:spPr>
          <a:xfrm>
            <a:off x="6887689" y="680889"/>
            <a:ext cx="4762073" cy="3108543"/>
          </a:xfrm>
          <a:prstGeom prst="rect">
            <a:avLst/>
          </a:prstGeom>
          <a:noFill/>
        </p:spPr>
        <p:txBody>
          <a:bodyPr wrap="square" rtlCol="0">
            <a:spAutoFit/>
          </a:bodyPr>
          <a:lstStyle/>
          <a:p>
            <a:r>
              <a:rPr lang="en-US" sz="1400" b="1" dirty="0">
                <a:latin typeface="Oriya Sangam MN" charset="0"/>
                <a:ea typeface="Oriya Sangam MN" charset="0"/>
                <a:cs typeface="Oriya Sangam MN" charset="0"/>
              </a:rPr>
              <a:t>In action:</a:t>
            </a:r>
          </a:p>
          <a:p>
            <a:endParaRPr lang="en-US" sz="1400" b="1" dirty="0">
              <a:latin typeface="Oriya Sangam MN" charset="0"/>
              <a:ea typeface="Oriya Sangam MN" charset="0"/>
              <a:cs typeface="Oriya Sangam MN" charset="0"/>
            </a:endParaRPr>
          </a:p>
          <a:p>
            <a:pPr marL="285750" indent="-285750">
              <a:buFont typeface="Arial" charset="0"/>
              <a:buChar char="•"/>
            </a:pPr>
            <a:r>
              <a:rPr lang="en-US" sz="1200" b="1" dirty="0">
                <a:latin typeface="Oriya Sangam MN" charset="0"/>
                <a:ea typeface="Oriya Sangam MN" charset="0"/>
                <a:cs typeface="Oriya Sangam MN" charset="0"/>
              </a:rPr>
              <a:t>Format</a:t>
            </a:r>
            <a:r>
              <a:rPr lang="en-US" sz="1200" dirty="0">
                <a:latin typeface="Oriya Sangam MN" charset="0"/>
                <a:ea typeface="Oriya Sangam MN" charset="0"/>
                <a:cs typeface="Oriya Sangam MN" charset="0"/>
              </a:rPr>
              <a:t>: The consultation process could include several information-gathering activities, from a survey to in-person focus groups. For focus groups, there could be a combination of separate conversations with particular stakeholder groups and larger group conversations to bring the perspectives together.</a:t>
            </a:r>
          </a:p>
          <a:p>
            <a:pPr marL="285750" indent="-285750">
              <a:buFont typeface="Arial" charset="0"/>
              <a:buChar char="•"/>
            </a:pPr>
            <a:r>
              <a:rPr lang="en-US" sz="1200" b="1" dirty="0">
                <a:latin typeface="Oriya Sangam MN" charset="0"/>
                <a:ea typeface="Oriya Sangam MN" charset="0"/>
                <a:cs typeface="Oriya Sangam MN" charset="0"/>
              </a:rPr>
              <a:t>Materials: </a:t>
            </a:r>
            <a:r>
              <a:rPr lang="en-US" sz="1200" dirty="0">
                <a:latin typeface="Oriya Sangam MN" charset="0"/>
                <a:ea typeface="Oriya Sangam MN" charset="0"/>
                <a:cs typeface="Oriya Sangam MN" charset="0"/>
              </a:rPr>
              <a:t>A list of questions</a:t>
            </a:r>
          </a:p>
          <a:p>
            <a:pPr marL="285750" indent="-285750">
              <a:buFont typeface="Arial" charset="0"/>
              <a:buChar char="•"/>
            </a:pPr>
            <a:r>
              <a:rPr lang="en-US" sz="1200" b="1" dirty="0">
                <a:latin typeface="Oriya Sangam MN" charset="0"/>
                <a:ea typeface="Oriya Sangam MN" charset="0"/>
                <a:cs typeface="Oriya Sangam MN" charset="0"/>
              </a:rPr>
              <a:t>Method: </a:t>
            </a:r>
            <a:r>
              <a:rPr lang="en-US" sz="1200" dirty="0">
                <a:latin typeface="Oriya Sangam MN" charset="0"/>
                <a:ea typeface="Oriya Sangam MN" charset="0"/>
                <a:cs typeface="Oriya Sangam MN" charset="0"/>
              </a:rPr>
              <a:t>Consultation sessions may be facilitated by project leaders or volunteers. The session could be an open room discussion or include some conversations in smaller groups, with a share at the end. It is important to have designated note-takers and/or use handouts for participants to record their thoughts for post-forum compilation.</a:t>
            </a:r>
            <a:endParaRPr lang="en-US" sz="1400" dirty="0">
              <a:latin typeface="Oriya Sangam MN" charset="0"/>
              <a:ea typeface="Oriya Sangam MN" charset="0"/>
              <a:cs typeface="Oriya Sangam MN" charset="0"/>
            </a:endParaRPr>
          </a:p>
        </p:txBody>
      </p:sp>
      <p:sp>
        <p:nvSpPr>
          <p:cNvPr id="20" name="TextBox 19">
            <a:extLst>
              <a:ext uri="{FF2B5EF4-FFF2-40B4-BE49-F238E27FC236}">
                <a16:creationId xmlns:a16="http://schemas.microsoft.com/office/drawing/2014/main" id="{346D261F-B1E0-D94C-A648-BF420BFB4494}"/>
              </a:ext>
            </a:extLst>
          </p:cNvPr>
          <p:cNvSpPr txBox="1"/>
          <p:nvPr/>
        </p:nvSpPr>
        <p:spPr>
          <a:xfrm>
            <a:off x="6887689" y="3823624"/>
            <a:ext cx="2021534" cy="276999"/>
          </a:xfrm>
          <a:prstGeom prst="rect">
            <a:avLst/>
          </a:prstGeom>
          <a:noFill/>
        </p:spPr>
        <p:txBody>
          <a:bodyPr wrap="square" rtlCol="0">
            <a:spAutoFit/>
          </a:bodyPr>
          <a:lstStyle/>
          <a:p>
            <a:r>
              <a:rPr lang="en-US" sz="1200" b="1" dirty="0">
                <a:solidFill>
                  <a:srgbClr val="00B0F0"/>
                </a:solidFill>
                <a:latin typeface="Oriya Sangam MN" charset="0"/>
                <a:ea typeface="Oriya Sangam MN" charset="0"/>
                <a:cs typeface="Oriya Sangam MN" charset="0"/>
              </a:rPr>
              <a:t>Topics for Discussion</a:t>
            </a:r>
          </a:p>
        </p:txBody>
      </p:sp>
      <p:sp>
        <p:nvSpPr>
          <p:cNvPr id="21" name="Rectangle 20">
            <a:extLst>
              <a:ext uri="{FF2B5EF4-FFF2-40B4-BE49-F238E27FC236}">
                <a16:creationId xmlns:a16="http://schemas.microsoft.com/office/drawing/2014/main" id="{F8C953B0-85DA-D844-99A2-A30D66E8F0A9}"/>
              </a:ext>
            </a:extLst>
          </p:cNvPr>
          <p:cNvSpPr/>
          <p:nvPr/>
        </p:nvSpPr>
        <p:spPr>
          <a:xfrm>
            <a:off x="6887689" y="4134816"/>
            <a:ext cx="4669926" cy="204513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41BEA7-972E-8B41-B793-914BD2A3BAB3}"/>
              </a:ext>
            </a:extLst>
          </p:cNvPr>
          <p:cNvSpPr/>
          <p:nvPr/>
        </p:nvSpPr>
        <p:spPr>
          <a:xfrm>
            <a:off x="6887689" y="4195370"/>
            <a:ext cx="4669926" cy="1938992"/>
          </a:xfrm>
          <a:prstGeom prst="rect">
            <a:avLst/>
          </a:prstGeom>
        </p:spPr>
        <p:txBody>
          <a:bodyPr wrap="square">
            <a:spAutoFit/>
          </a:bodyPr>
          <a:lstStyle/>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is the concept of “home”?</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are the current challenges for people with a developmental disability related to finding housing?</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How would people like to live? </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do people need to succeed?</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does inclusivity mean for people with a developmental disability and their families?</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are the guiding principles any solution must meet?</a:t>
            </a:r>
          </a:p>
          <a:p>
            <a:pPr marL="228600" indent="-228600">
              <a:buFont typeface="+mj-lt"/>
              <a:buAutoNum type="arabicPeriod"/>
            </a:pPr>
            <a:r>
              <a:rPr lang="en-US" sz="1200" dirty="0">
                <a:solidFill>
                  <a:srgbClr val="00B0F0"/>
                </a:solidFill>
                <a:latin typeface="Oriya Sangam MN" charset="0"/>
                <a:ea typeface="Oriya Sangam MN" charset="0"/>
                <a:cs typeface="Oriya Sangam MN" charset="0"/>
              </a:rPr>
              <a:t>What are the hopes and fears for the process and outcome?</a:t>
            </a:r>
          </a:p>
        </p:txBody>
      </p:sp>
      <p:pic>
        <p:nvPicPr>
          <p:cNvPr id="22" name="Picture 21" descr="A picture containing food&#10;&#10;Description automatically generated">
            <a:extLst>
              <a:ext uri="{FF2B5EF4-FFF2-40B4-BE49-F238E27FC236}">
                <a16:creationId xmlns:a16="http://schemas.microsoft.com/office/drawing/2014/main" id="{32222AEB-C129-F248-88C2-D16A3BB3F790}"/>
              </a:ext>
            </a:extLst>
          </p:cNvPr>
          <p:cNvPicPr>
            <a:picLocks noChangeAspect="1"/>
          </p:cNvPicPr>
          <p:nvPr/>
        </p:nvPicPr>
        <p:blipFill>
          <a:blip r:embed="rId5"/>
          <a:stretch>
            <a:fillRect/>
          </a:stretch>
        </p:blipFill>
        <p:spPr>
          <a:xfrm>
            <a:off x="11353799" y="6272844"/>
            <a:ext cx="661229" cy="448631"/>
          </a:xfrm>
          <a:prstGeom prst="rect">
            <a:avLst/>
          </a:prstGeom>
        </p:spPr>
      </p:pic>
    </p:spTree>
    <p:extLst>
      <p:ext uri="{BB962C8B-B14F-4D97-AF65-F5344CB8AC3E}">
        <p14:creationId xmlns:p14="http://schemas.microsoft.com/office/powerpoint/2010/main" val="137667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2127</TotalTime>
  <Words>5755</Words>
  <Application>Microsoft Office PowerPoint</Application>
  <PresentationFormat>Widescreen</PresentationFormat>
  <Paragraphs>544</Paragraphs>
  <Slides>26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Courier New</vt:lpstr>
      <vt:lpstr>Oriya Sangam MN</vt:lpstr>
      <vt:lpstr>System Font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Lanxi Dong</dc:creator>
  <cp:lastModifiedBy>Jeff Ferguson</cp:lastModifiedBy>
  <cp:revision>133</cp:revision>
  <cp:lastPrinted>2019-11-16T00:31:11Z</cp:lastPrinted>
  <dcterms:created xsi:type="dcterms:W3CDTF">2019-10-04T18:43:27Z</dcterms:created>
  <dcterms:modified xsi:type="dcterms:W3CDTF">2021-04-23T13:07:04Z</dcterms:modified>
</cp:coreProperties>
</file>